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9"/>
  </p:notesMasterIdLst>
  <p:handoutMasterIdLst>
    <p:handoutMasterId r:id="rId90"/>
  </p:handoutMasterIdLst>
  <p:sldIdLst>
    <p:sldId id="256" r:id="rId2"/>
    <p:sldId id="346" r:id="rId3"/>
    <p:sldId id="347" r:id="rId4"/>
    <p:sldId id="264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43" r:id="rId86"/>
    <p:sldId id="344" r:id="rId87"/>
    <p:sldId id="345" r:id="rId8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54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85" autoAdjust="0"/>
    <p:restoredTop sz="94660"/>
  </p:normalViewPr>
  <p:slideViewPr>
    <p:cSldViewPr>
      <p:cViewPr varScale="1">
        <p:scale>
          <a:sx n="86" d="100"/>
          <a:sy n="86" d="100"/>
        </p:scale>
        <p:origin x="870" y="78"/>
      </p:cViewPr>
      <p:guideLst>
        <p:guide orient="horz" pos="4032"/>
        <p:guide pos="542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244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39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583" cy="480225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1313"/>
            <a:ext cx="5850835" cy="4320375"/>
          </a:xfrm>
          <a:prstGeom prst="rect">
            <a:avLst/>
          </a:prstGeom>
        </p:spPr>
        <p:txBody>
          <a:bodyPr vert="horz" lIns="94851" tIns="47425" rIns="94851" bIns="4742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326"/>
            <a:ext cx="3170583" cy="480225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720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53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 dirty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21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75B32-417A-4B47-94FD-B35C1D6E6DF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9085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AEE1B-AD8E-4AAA-8FDA-D287F6B2CB1C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912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B1D384-4C63-4587-A335-3B64A04F8D24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28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1AE4A2-1ACD-40C6-AFBD-4955EC3D88B9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662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836CC-88F1-453B-A2C8-88BA46CBF587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15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FB81BD-604C-4556-B2F7-86E5B6FF9B86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511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300D2C-DAD6-4891-A148-09E6451501DB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804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FC9893-5D0C-4033-8048-204359810EC7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623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68CE43-F79D-48B5-AB0B-D39D46177D1E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15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370AE1-E5B8-498F-B466-6EEFD0963679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81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E15BC6-1E03-4CD7-9264-D8B7BC0170D2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794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fld id="{83B130AC-8A8E-4C80-82FE-AB39B40CA006}" type="slidenum">
              <a:rPr lang="en-US" altLang="en-US"/>
              <a:pPr/>
              <a:t>‹#›</a:t>
            </a:fld>
            <a:endParaRPr lang="en-US" altLang="en-US" dirty="0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03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solidFill>
                  <a:schemeClr val="hlink"/>
                </a:solidFill>
              </a:endParaRPr>
            </a:p>
          </p:txBody>
        </p:sp>
        <p:sp>
          <p:nvSpPr>
            <p:cNvPr id="103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03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solidFill>
                  <a:schemeClr val="hlink"/>
                </a:solidFill>
              </a:endParaRPr>
            </a:p>
          </p:txBody>
        </p:sp>
        <p:sp>
          <p:nvSpPr>
            <p:cNvPr id="103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04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04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2" name="Rectangle 17"/>
          <p:cNvSpPr>
            <a:spLocks noChangeArrowheads="1"/>
          </p:cNvSpPr>
          <p:nvPr userDrawn="1"/>
        </p:nvSpPr>
        <p:spPr bwMode="auto">
          <a:xfrm>
            <a:off x="381000" y="152400"/>
            <a:ext cx="5791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1828800"/>
            <a:ext cx="6705600" cy="2209800"/>
          </a:xfrm>
        </p:spPr>
        <p:txBody>
          <a:bodyPr/>
          <a:lstStyle/>
          <a:p>
            <a:pPr algn="ctr" eaLnBrk="1" hangingPunct="1"/>
            <a:r>
              <a:rPr lang="en-US" altLang="en-US" sz="1200" dirty="0" smtClean="0"/>
              <a:t/>
            </a:r>
            <a:br>
              <a:rPr lang="en-US" altLang="en-US" sz="1200" dirty="0" smtClean="0"/>
            </a:br>
            <a:r>
              <a:rPr lang="en-US" altLang="en-US" sz="3200" dirty="0" smtClean="0"/>
              <a:t>Arrangement and Description:</a:t>
            </a:r>
            <a:r>
              <a:rPr lang="en-US" altLang="en-US" sz="3200" smtClean="0"/>
              <a:t/>
            </a:r>
            <a:br>
              <a:rPr lang="en-US" altLang="en-US" sz="3200" smtClean="0"/>
            </a:br>
            <a:r>
              <a:rPr lang="en-US" altLang="en-US" sz="3200" smtClean="0"/>
              <a:t>Fundamentals</a:t>
            </a:r>
            <a:r>
              <a:rPr lang="en-US" altLang="en-US" sz="2000" b="1" dirty="0" smtClean="0"/>
              <a:t/>
            </a:r>
            <a:br>
              <a:rPr lang="en-US" altLang="en-US" sz="2000" b="1" dirty="0" smtClean="0"/>
            </a:br>
            <a:endParaRPr lang="en-US" altLang="en-US" sz="2000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349750"/>
            <a:ext cx="4114800" cy="22987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800" b="1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b="1" dirty="0" smtClean="0"/>
              <a:t>Pam Hackbart-Dean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dirty="0" smtClean="0"/>
              <a:t>Susan Potts McDonald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Day 2: Description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 smtClean="0"/>
              <a:t>©2016 Society of American Archivists</a:t>
            </a:r>
          </a:p>
        </p:txBody>
      </p:sp>
      <p:pic>
        <p:nvPicPr>
          <p:cNvPr id="4100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152400"/>
            <a:ext cx="25050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9725"/>
            <a:ext cx="249555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368" y="4800600"/>
            <a:ext cx="2237232" cy="1524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75B32-417A-4B47-94FD-B35C1D6E6DF1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33402" y="838200"/>
          <a:ext cx="8153397" cy="5105400"/>
        </p:xfrm>
        <a:graphic>
          <a:graphicData uri="http://schemas.openxmlformats.org/drawingml/2006/table">
            <a:tbl>
              <a:tblPr/>
              <a:tblGrid>
                <a:gridCol w="1503525"/>
                <a:gridCol w="1340285"/>
                <a:gridCol w="412395"/>
                <a:gridCol w="858593"/>
                <a:gridCol w="378593"/>
                <a:gridCol w="612007"/>
                <a:gridCol w="304800"/>
                <a:gridCol w="268829"/>
                <a:gridCol w="412395"/>
                <a:gridCol w="360845"/>
                <a:gridCol w="1701130"/>
              </a:tblGrid>
              <a:tr h="510540"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ORIGINATION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TITLE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MSS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LOCATION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L.F.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BOXES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OP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BV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OBV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MF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NOTES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540">
                <a:tc>
                  <a:txBody>
                    <a:bodyPr/>
                    <a:lstStyle/>
                    <a:p>
                      <a:pPr marL="457200" marR="0" indent="-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Abbey Theatre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Abbey Theatre collection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244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xxx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4.00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540">
                <a:tc>
                  <a:txBody>
                    <a:bodyPr/>
                    <a:lstStyle/>
                    <a:p>
                      <a:pPr marL="457200" marR="0" indent="-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Abram, Morris B.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Morris B. Abram papers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514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xxx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96.00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540">
                <a:tc>
                  <a:txBody>
                    <a:bodyPr/>
                    <a:lstStyle/>
                    <a:p>
                      <a:pPr marL="457200" marR="0" indent="-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Abse, Dannie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Dannie Abse collection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999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xxx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0.50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54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Adams, Julia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Julia Adams scrapbooks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136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54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Adams, Lawrence L.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Lawrence L. Adams collection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963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Transferred to Georgia State University Special Collections, Sept. 4, 2003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54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Adams, Oscar W.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Oscar W. Adams papers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931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xxx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4.00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IN PROCESS: RANDY GUE and TEAM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54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Adams, W. H.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W. H. Adams reminiscences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465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54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African American cinema collection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African American cinema collection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814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xxx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8.00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54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African American miscellany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African American miscellany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1032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xxx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0.25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250" marR="46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038600" y="362635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Shelf List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68CE43-F79D-48B5-AB0B-D39D46177D1E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305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447799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DACS</a:t>
            </a:r>
            <a:b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</a:b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Guiding Principles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b="1" dirty="0" smtClean="0"/>
              <a:t>The </a:t>
            </a:r>
            <a:r>
              <a:rPr lang="en-US" sz="2600" b="1" dirty="0"/>
              <a:t>Nature of Archival Holdings</a:t>
            </a:r>
          </a:p>
          <a:p>
            <a:pPr marL="0" indent="0">
              <a:buNone/>
            </a:pPr>
            <a:r>
              <a:rPr lang="en-US" sz="2600" dirty="0"/>
              <a:t> 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1</a:t>
            </a:r>
            <a:r>
              <a:rPr lang="en-US" sz="2600" dirty="0"/>
              <a:t>: Records in archives possess unique characteristics.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/>
              <a:t> 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 2</a:t>
            </a:r>
            <a:r>
              <a:rPr lang="en-US" sz="2600" dirty="0"/>
              <a:t>: The principle of </a:t>
            </a:r>
            <a:r>
              <a:rPr lang="en-US" sz="2600" i="1" dirty="0"/>
              <a:t>respect des fonds</a:t>
            </a:r>
            <a:r>
              <a:rPr lang="en-US" sz="2600" dirty="0"/>
              <a:t> is the basis of archival arrangement and description.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43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691594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effectLst/>
              </a:rPr>
              <a:t>DACS</a:t>
            </a:r>
            <a:br>
              <a:rPr lang="en-US" sz="3600" b="1" dirty="0">
                <a:solidFill>
                  <a:schemeClr val="accent5">
                    <a:lumMod val="75000"/>
                  </a:schemeClr>
                </a:solidFill>
                <a:effectLst/>
              </a:rPr>
            </a:b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effectLst/>
              </a:rPr>
              <a:t>Guiding Principles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b="1" dirty="0" smtClean="0"/>
              <a:t>The </a:t>
            </a:r>
            <a:r>
              <a:rPr lang="en-US" sz="2600" b="1" dirty="0"/>
              <a:t>Relationship between Arrangement and Description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 3</a:t>
            </a:r>
            <a:r>
              <a:rPr lang="en-US" sz="2600" dirty="0"/>
              <a:t>: Arrangement involves the identification of groupings within the material</a:t>
            </a:r>
            <a:r>
              <a:rPr lang="en-US" sz="2600" dirty="0" smtClean="0"/>
              <a:t>.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 </a:t>
            </a:r>
            <a:r>
              <a:rPr lang="en-US" sz="2600" dirty="0" smtClean="0"/>
              <a:t>4</a:t>
            </a:r>
            <a:r>
              <a:rPr lang="en-US" sz="2600" dirty="0"/>
              <a:t>: Description reflects arrangement.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1671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615394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effectLst/>
              </a:rPr>
              <a:t>DACS</a:t>
            </a:r>
            <a:br>
              <a:rPr lang="en-US" sz="3600" b="1" dirty="0">
                <a:solidFill>
                  <a:schemeClr val="accent5">
                    <a:lumMod val="75000"/>
                  </a:schemeClr>
                </a:solidFill>
                <a:effectLst/>
              </a:rPr>
            </a:b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effectLst/>
              </a:rPr>
              <a:t>Guiding Principles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b="1" dirty="0" smtClean="0"/>
              <a:t>The </a:t>
            </a:r>
            <a:r>
              <a:rPr lang="en-US" sz="2600" b="1" dirty="0"/>
              <a:t>Nature of Archival Description</a:t>
            </a:r>
            <a:r>
              <a:rPr lang="en-US" sz="2600" dirty="0"/>
              <a:t>  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5</a:t>
            </a:r>
            <a:r>
              <a:rPr lang="en-US" sz="2600" dirty="0"/>
              <a:t>: The rules of description apply to all archival materials, regardless of form or medium</a:t>
            </a:r>
            <a:r>
              <a:rPr lang="en-US" sz="2600" dirty="0" smtClean="0"/>
              <a:t>.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6: The principles of archival description apply equally to records created by corporate bodies, individuals, or families.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5313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399"/>
            <a:ext cx="8615394" cy="892653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effectLst/>
              </a:rPr>
              <a:t>DACS</a:t>
            </a:r>
            <a:br>
              <a:rPr lang="en-US" sz="3600" b="1" dirty="0">
                <a:solidFill>
                  <a:schemeClr val="accent5">
                    <a:lumMod val="75000"/>
                  </a:schemeClr>
                </a:solidFill>
                <a:effectLst/>
              </a:rPr>
            </a:b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effectLst/>
              </a:rPr>
              <a:t>Guiding Principles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7</a:t>
            </a:r>
            <a:r>
              <a:rPr lang="en-US" sz="2600" dirty="0"/>
              <a:t>: Archival descriptions may be presented at varying levels of detail to produce a variety of outputs</a:t>
            </a:r>
            <a:r>
              <a:rPr lang="en-US" sz="2600" dirty="0" smtClean="0"/>
              <a:t>.</a:t>
            </a:r>
          </a:p>
          <a:p>
            <a:pPr marL="400050" lvl="1" indent="0">
              <a:buNone/>
            </a:pPr>
            <a:r>
              <a:rPr lang="en-US" sz="2200" dirty="0" smtClean="0"/>
              <a:t>7.1</a:t>
            </a:r>
            <a:r>
              <a:rPr lang="en-US" sz="2200" dirty="0"/>
              <a:t>: Levels of description correspond to levels of arrangement.</a:t>
            </a:r>
          </a:p>
          <a:p>
            <a:pPr marL="400050" lvl="1" indent="0">
              <a:buNone/>
            </a:pPr>
            <a:r>
              <a:rPr lang="en-US" sz="2200" dirty="0"/>
              <a:t>7.2: Relationships between levels of description must be clearly indicated.</a:t>
            </a:r>
          </a:p>
          <a:p>
            <a:pPr marL="400050" lvl="1" indent="0">
              <a:buNone/>
            </a:pPr>
            <a:r>
              <a:rPr lang="en-US" sz="2200" dirty="0"/>
              <a:t>7.3: Information provided at each level of description must be appropriate to that level.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98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effectLst/>
              </a:rPr>
              <a:t>DACS</a:t>
            </a:r>
            <a:br>
              <a:rPr lang="en-US" sz="3600" b="1" dirty="0">
                <a:solidFill>
                  <a:schemeClr val="accent5">
                    <a:lumMod val="75000"/>
                  </a:schemeClr>
                </a:solidFill>
                <a:effectLst/>
              </a:rPr>
            </a:b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effectLst/>
              </a:rPr>
              <a:t>Guiding Principles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b="1" dirty="0" smtClean="0"/>
              <a:t>The </a:t>
            </a:r>
            <a:r>
              <a:rPr lang="en-US" sz="2600" b="1" dirty="0"/>
              <a:t>Creators of Archival Material</a:t>
            </a:r>
            <a:r>
              <a:rPr lang="en-US" sz="2600" dirty="0"/>
              <a:t> </a:t>
            </a:r>
            <a:endParaRPr lang="en-US" sz="2600" b="1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8: The creators of archival materials, as well as the materials themselves, must be described.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7056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3053"/>
            <a:ext cx="9072594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Anatomy of a Finding Aid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994" y="1717110"/>
            <a:ext cx="4262406" cy="4838400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Descriptive Summary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Administrative Information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Collection Description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Container list / Description of Series</a:t>
            </a:r>
          </a:p>
          <a:p>
            <a:endParaRPr lang="en-US" dirty="0"/>
          </a:p>
        </p:txBody>
      </p:sp>
      <p:pic>
        <p:nvPicPr>
          <p:cNvPr id="7" name="Content Placeholder 6" descr="anatom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57800" y="2286000"/>
            <a:ext cx="2468880" cy="375757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B81BD-604C-4556-B2F7-86E5B6FF9B86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969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3053"/>
            <a:ext cx="9072594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Descriptive Summary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2800" dirty="0" smtClean="0"/>
              <a:t>Origination</a:t>
            </a:r>
          </a:p>
          <a:p>
            <a:pPr eaLnBrk="1" hangingPunct="1">
              <a:buFontTx/>
              <a:buChar char="•"/>
              <a:defRPr/>
            </a:pPr>
            <a:r>
              <a:rPr lang="en-US" sz="2800" dirty="0" smtClean="0"/>
              <a:t>Title Statement</a:t>
            </a:r>
          </a:p>
          <a:p>
            <a:pPr eaLnBrk="1" hangingPunct="1">
              <a:buFontTx/>
              <a:buChar char="•"/>
              <a:defRPr/>
            </a:pPr>
            <a:r>
              <a:rPr lang="en-US" sz="2800" dirty="0" smtClean="0"/>
              <a:t>Dates</a:t>
            </a:r>
          </a:p>
          <a:p>
            <a:pPr eaLnBrk="1" hangingPunct="1">
              <a:buFontTx/>
              <a:buChar char="•"/>
              <a:defRPr/>
            </a:pPr>
            <a:r>
              <a:rPr lang="en-US" sz="2800" dirty="0" smtClean="0"/>
              <a:t>Physical Description</a:t>
            </a:r>
          </a:p>
          <a:p>
            <a:pPr eaLnBrk="1" hangingPunct="1">
              <a:buFontTx/>
              <a:buChar char="•"/>
              <a:defRPr/>
            </a:pPr>
            <a:r>
              <a:rPr lang="en-US" sz="2800" dirty="0" smtClean="0"/>
              <a:t>Language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583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3053"/>
            <a:ext cx="9072594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Administrative Information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26053"/>
            <a:ext cx="8229600" cy="482234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800" dirty="0" smtClean="0"/>
              <a:t>Conditions Governing Access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800" dirty="0" smtClean="0"/>
              <a:t>Conditions Governing Use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800" dirty="0" smtClean="0"/>
              <a:t>Alternate Form Available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800" dirty="0" smtClean="0"/>
              <a:t>Location of Originals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800" dirty="0" smtClean="0"/>
              <a:t>Bibliography</a:t>
            </a:r>
            <a:endParaRPr lang="en-US" sz="2800" b="1" dirty="0" smtClean="0"/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800" dirty="0" smtClean="0"/>
              <a:t>Related Materials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800" dirty="0" smtClean="0"/>
              <a:t>Separated Materials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800" dirty="0" smtClean="0"/>
              <a:t>Acquisition Information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800" dirty="0" smtClean="0"/>
              <a:t>Custodial History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800" dirty="0" smtClean="0"/>
              <a:t>Citation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671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3053"/>
            <a:ext cx="9072594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Collection Description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2800" dirty="0" smtClean="0"/>
              <a:t>Biography or History</a:t>
            </a:r>
          </a:p>
          <a:p>
            <a:pPr eaLnBrk="1" hangingPunct="1">
              <a:buFontTx/>
              <a:buChar char="•"/>
              <a:defRPr/>
            </a:pPr>
            <a:r>
              <a:rPr lang="en-US" sz="2800" dirty="0" smtClean="0"/>
              <a:t>Scope and Content Note</a:t>
            </a:r>
          </a:p>
          <a:p>
            <a:pPr eaLnBrk="1" hangingPunct="1">
              <a:buFontTx/>
              <a:buChar char="•"/>
              <a:defRPr/>
            </a:pPr>
            <a:r>
              <a:rPr lang="en-US" sz="2800" dirty="0" smtClean="0"/>
              <a:t>Arrangement</a:t>
            </a:r>
          </a:p>
          <a:p>
            <a:pPr eaLnBrk="1" hangingPunct="1">
              <a:buFontTx/>
              <a:buChar char="•"/>
              <a:defRPr/>
            </a:pPr>
            <a:r>
              <a:rPr lang="en-US" sz="2800" dirty="0" smtClean="0"/>
              <a:t>Other Finding Aid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483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3053"/>
            <a:ext cx="9072594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Descriptive Standards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zh-CN" sz="2800" dirty="0" smtClean="0">
                <a:ea typeface="SimSun" pitchFamily="2" charset="-122"/>
              </a:rPr>
              <a:t>Data structure [fields/elements]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600" dirty="0" smtClean="0"/>
              <a:t>Bibliographic records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sz="2600" dirty="0" smtClean="0"/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sz="2600" dirty="0" smtClean="0"/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sz="2600" dirty="0" smtClean="0"/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600" dirty="0" smtClean="0"/>
              <a:t>Encoded finding aids</a:t>
            </a:r>
          </a:p>
          <a:p>
            <a:pPr eaLnBrk="1" hangingPunct="1">
              <a:buNone/>
              <a:defRPr/>
            </a:pPr>
            <a:endParaRPr lang="en-US" sz="2600" dirty="0" smtClean="0"/>
          </a:p>
        </p:txBody>
      </p:sp>
      <p:pic>
        <p:nvPicPr>
          <p:cNvPr id="4" name="Picture 3" descr="marc21bd-ne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3581400"/>
            <a:ext cx="4762500" cy="1028700"/>
          </a:xfrm>
          <a:prstGeom prst="rect">
            <a:avLst/>
          </a:prstGeom>
        </p:spPr>
      </p:pic>
      <p:pic>
        <p:nvPicPr>
          <p:cNvPr id="1026" name="Picture 2" descr="EAD (Encoded Archival Description ; Version 2002 Official Site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629275"/>
            <a:ext cx="57150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444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3052"/>
            <a:ext cx="9072594" cy="1317147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/>
            </a:r>
            <a:b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</a:b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Container List /</a:t>
            </a:r>
            <a:b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</a:b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Description of Series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600" dirty="0" smtClean="0"/>
              <a:t>For collections with no series/subseries: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600" dirty="0" smtClean="0"/>
              <a:t>	a listing of numbered boxes and folders along with a description of their contents.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600" dirty="0" smtClean="0"/>
              <a:t>For collections with series/subseries: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600" dirty="0" smtClean="0"/>
              <a:t>	any applicable elements listed above followed by a listing of numbered boxes and folders along with a description of their contents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670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3052"/>
            <a:ext cx="9072594" cy="139334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Selected Finding Aid Elements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MARC21 field name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EAD3 element name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ym typeface="Wingdings" pitchFamily="2" charset="2"/>
              </a:rPr>
              <a:t> Cross reference to DACS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ym typeface="Wingdings" pitchFamily="2" charset="2"/>
              </a:rPr>
              <a:t>  Internet resource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ym typeface="Wingdings" pitchFamily="2" charset="2"/>
              </a:rPr>
              <a:t>Definition of element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ym typeface="Wingdings" pitchFamily="2" charset="2"/>
              </a:rPr>
              <a:t>Examples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546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accent3"/>
                </a:solidFill>
                <a:effectLst/>
              </a:rPr>
              <a:t>  Descriptive Summary</a:t>
            </a:r>
            <a:endParaRPr lang="en-US" sz="3600" dirty="0">
              <a:solidFill>
                <a:schemeClr val="accent3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75B32-417A-4B47-94FD-B35C1D6E6DF1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4976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3052"/>
            <a:ext cx="9072594" cy="131714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Origination (Creator)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z="2600" dirty="0" smtClean="0">
                <a:sym typeface="Wingdings" pitchFamily="2" charset="2"/>
              </a:rPr>
              <a:t>Most commonly used:</a:t>
            </a:r>
          </a:p>
          <a:p>
            <a:pPr>
              <a:buNone/>
              <a:defRPr/>
            </a:pPr>
            <a:endParaRPr lang="en-US" sz="2000" dirty="0" smtClean="0">
              <a:sym typeface="Wingdings" pitchFamily="2" charset="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Personal name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Corporate name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Meeting name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 descr="creati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133600"/>
            <a:ext cx="3417947" cy="30175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B81BD-604C-4556-B2F7-86E5B6FF9B86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151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3052"/>
            <a:ext cx="9072594" cy="131714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Origination - Personal name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7848600" cy="483873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  <a:defRPr/>
            </a:pPr>
            <a:endParaRPr lang="en-US" dirty="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600" dirty="0" smtClean="0">
                <a:cs typeface="Times New Roman" pitchFamily="18" charset="0"/>
              </a:rPr>
              <a:t>Personal papers of an individual</a:t>
            </a:r>
            <a:r>
              <a:rPr lang="en-US" sz="2600" dirty="0" smtClean="0"/>
              <a:t>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600" dirty="0" smtClean="0">
                <a:cs typeface="Times New Roman" pitchFamily="18" charset="0"/>
              </a:rPr>
              <a:t>Personal papers of two or more individuals</a:t>
            </a:r>
            <a:r>
              <a:rPr lang="en-US" sz="2600" dirty="0" smtClean="0"/>
              <a:t>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600" dirty="0" smtClean="0">
                <a:cs typeface="Times New Roman" pitchFamily="18" charset="0"/>
              </a:rPr>
              <a:t>Family papers</a:t>
            </a:r>
            <a:r>
              <a:rPr lang="en-US" sz="2600" dirty="0" smtClean="0"/>
              <a:t>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600" dirty="0" smtClean="0">
                <a:cs typeface="Times New Roman" pitchFamily="18" charset="0"/>
              </a:rPr>
              <a:t>Artificial collections</a:t>
            </a:r>
            <a:r>
              <a:rPr lang="en-US" sz="2600" b="1" dirty="0" smtClean="0">
                <a:cs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600" dirty="0" smtClean="0">
                <a:cs typeface="Times New Roman" pitchFamily="18" charset="0"/>
              </a:rPr>
              <a:t>Entry under author</a:t>
            </a:r>
            <a:r>
              <a:rPr lang="en-US" sz="2600" b="1" dirty="0" smtClean="0">
                <a:cs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600" b="1" dirty="0" smtClean="0">
              <a:cs typeface="Times New Roman" pitchFamily="18" charset="0"/>
            </a:endParaRPr>
          </a:p>
        </p:txBody>
      </p:sp>
      <p:pic>
        <p:nvPicPr>
          <p:cNvPr id="4" name="Picture 3" descr="nam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3810000"/>
            <a:ext cx="3540108" cy="201168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561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3052"/>
            <a:ext cx="9072594" cy="131714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Personal name examples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2296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  <a:buFontTx/>
              <a:buChar char="•"/>
              <a:defRPr/>
            </a:pPr>
            <a:r>
              <a:rPr lang="en-US" sz="2600" dirty="0" smtClean="0"/>
              <a:t>Johnson, Herschel V. (Herschel Vespasian), 1812-1880.</a:t>
            </a:r>
          </a:p>
          <a:p>
            <a:pPr marL="0" indent="0" eaLnBrk="1" hangingPunct="1">
              <a:lnSpc>
                <a:spcPct val="90000"/>
              </a:lnSpc>
              <a:spcBef>
                <a:spcPts val="300"/>
              </a:spcBef>
              <a:buNone/>
              <a:defRPr/>
            </a:pPr>
            <a:endParaRPr lang="en-US" sz="2600" dirty="0" smtClean="0"/>
          </a:p>
          <a:p>
            <a:pPr eaLnBrk="1" hangingPunct="1">
              <a:lnSpc>
                <a:spcPct val="90000"/>
              </a:lnSpc>
              <a:spcBef>
                <a:spcPts val="300"/>
              </a:spcBef>
              <a:buFontTx/>
              <a:buChar char="•"/>
              <a:defRPr/>
            </a:pPr>
            <a:r>
              <a:rPr lang="en-US" sz="2600" dirty="0" smtClean="0"/>
              <a:t>Perceval, John, Earl, 1683-1748. [added title or terms of address]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buFontTx/>
              <a:buChar char="•"/>
              <a:defRPr/>
            </a:pPr>
            <a:endParaRPr lang="en-US" sz="2600" dirty="0" smtClean="0"/>
          </a:p>
          <a:p>
            <a:pPr eaLnBrk="1" hangingPunct="1">
              <a:lnSpc>
                <a:spcPct val="90000"/>
              </a:lnSpc>
              <a:spcBef>
                <a:spcPts val="300"/>
              </a:spcBef>
              <a:buFontTx/>
              <a:buChar char="•"/>
              <a:defRPr/>
            </a:pPr>
            <a:r>
              <a:rPr lang="en-US" sz="2600" dirty="0" smtClean="0"/>
              <a:t>Williams, Sherman, Mrs. [added title or terms of address]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buFontTx/>
              <a:buChar char="•"/>
              <a:defRPr/>
            </a:pPr>
            <a:endParaRPr lang="en-US" sz="2600" dirty="0" smtClean="0"/>
          </a:p>
          <a:p>
            <a:pPr eaLnBrk="1" hangingPunct="1">
              <a:lnSpc>
                <a:spcPct val="90000"/>
              </a:lnSpc>
              <a:spcBef>
                <a:spcPts val="300"/>
              </a:spcBef>
              <a:buFontTx/>
              <a:buChar char="•"/>
              <a:defRPr/>
            </a:pPr>
            <a:r>
              <a:rPr lang="en-US" sz="2600" dirty="0" smtClean="0"/>
              <a:t>Smith, George Leon, 1912-1973, collector. [added relator term]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655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3052"/>
            <a:ext cx="9072594" cy="131714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Origination - Corporate name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994" y="1717110"/>
            <a:ext cx="4567206" cy="48384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700" dirty="0" smtClean="0">
                <a:cs typeface="Times New Roman" pitchFamily="18" charset="0"/>
              </a:rPr>
              <a:t>Businesses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700" dirty="0" smtClean="0">
                <a:cs typeface="Times New Roman" pitchFamily="18" charset="0"/>
              </a:rPr>
              <a:t>Organizations/Institutions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700" dirty="0" smtClean="0">
                <a:cs typeface="Times New Roman" pitchFamily="18" charset="0"/>
              </a:rPr>
              <a:t>Government offices/officials</a:t>
            </a:r>
            <a:r>
              <a:rPr lang="en-US" sz="2700" dirty="0" smtClean="0"/>
              <a:t>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700" dirty="0" smtClean="0">
                <a:cs typeface="Times New Roman" pitchFamily="18" charset="0"/>
              </a:rPr>
              <a:t>Legislative bodies</a:t>
            </a:r>
            <a:r>
              <a:rPr lang="en-US" sz="2700" dirty="0" smtClean="0"/>
              <a:t>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700" dirty="0" smtClean="0">
                <a:cs typeface="Times New Roman" pitchFamily="18" charset="0"/>
              </a:rPr>
              <a:t>Constitutional conventions</a:t>
            </a:r>
            <a:r>
              <a:rPr lang="en-US" sz="2700" b="1" dirty="0" smtClean="0"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700" dirty="0" smtClean="0">
                <a:cs typeface="Times New Roman" pitchFamily="18" charset="0"/>
              </a:rPr>
              <a:t>Courts</a:t>
            </a:r>
            <a:r>
              <a:rPr lang="en-US" sz="2700" b="1" dirty="0" smtClean="0"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700" dirty="0" smtClean="0">
                <a:cs typeface="Times New Roman" pitchFamily="18" charset="0"/>
              </a:rPr>
              <a:t>Armed forces</a:t>
            </a:r>
            <a:r>
              <a:rPr lang="en-US" sz="2700" b="1" dirty="0" smtClean="0"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700" dirty="0" smtClean="0">
                <a:cs typeface="Times New Roman" pitchFamily="18" charset="0"/>
              </a:rPr>
              <a:t>Religious bodies</a:t>
            </a:r>
            <a:r>
              <a:rPr lang="en-US" sz="2700" b="1" dirty="0" smtClean="0"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700" dirty="0" smtClean="0">
                <a:cs typeface="Times New Roman" pitchFamily="18" charset="0"/>
              </a:rPr>
              <a:t>Exhibitions, fairs, festivals, etc.</a:t>
            </a:r>
            <a:r>
              <a:rPr lang="en-US" sz="2700" b="1" dirty="0" smtClean="0"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700" dirty="0" smtClean="0">
                <a:cs typeface="Times New Roman" pitchFamily="18" charset="0"/>
              </a:rPr>
              <a:t>Chapters, branches, etc.</a:t>
            </a:r>
            <a:r>
              <a:rPr lang="en-US" sz="2700" b="1" dirty="0" smtClean="0"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743200"/>
            <a:ext cx="2604654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B81BD-604C-4556-B2F7-86E5B6FF9B86}" type="slidenum">
              <a:rPr lang="en-US" altLang="en-US" smtClean="0"/>
              <a:pPr/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846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3052"/>
            <a:ext cx="9072594" cy="139334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Corporate name examples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2600" dirty="0" smtClean="0"/>
              <a:t>United States. Congress. Senate.</a:t>
            </a:r>
          </a:p>
          <a:p>
            <a:pPr eaLnBrk="1" hangingPunct="1">
              <a:buFontTx/>
              <a:buChar char="•"/>
              <a:defRPr/>
            </a:pPr>
            <a:r>
              <a:rPr lang="en-US" sz="2600" dirty="0" smtClean="0"/>
              <a:t>South Dakota. Board of Dental Examiners.</a:t>
            </a:r>
          </a:p>
          <a:p>
            <a:pPr eaLnBrk="1" hangingPunct="1">
              <a:buFontTx/>
              <a:buChar char="•"/>
              <a:defRPr/>
            </a:pPr>
            <a:r>
              <a:rPr lang="en-US" sz="2600" dirty="0" smtClean="0"/>
              <a:t>Confederate States of America. Army. Georgia Infantry Regiment, 5th.</a:t>
            </a:r>
          </a:p>
          <a:p>
            <a:pPr eaLnBrk="1" hangingPunct="1">
              <a:buFontTx/>
              <a:buChar char="•"/>
              <a:defRPr/>
            </a:pPr>
            <a:r>
              <a:rPr lang="en-US" sz="2600" dirty="0" smtClean="0"/>
              <a:t>J. J. Smith and Company (Watkinsville, Ga.)</a:t>
            </a:r>
          </a:p>
          <a:p>
            <a:pPr eaLnBrk="1" hangingPunct="1">
              <a:buFontTx/>
              <a:buChar char="•"/>
              <a:defRPr/>
            </a:pPr>
            <a:r>
              <a:rPr lang="en-US" sz="2600" dirty="0" smtClean="0"/>
              <a:t>Cobb County School Board (Ga.)</a:t>
            </a:r>
          </a:p>
          <a:p>
            <a:pPr eaLnBrk="1" hangingPunct="1">
              <a:buFontTx/>
              <a:buChar char="•"/>
              <a:defRPr/>
            </a:pPr>
            <a:r>
              <a:rPr lang="en-US" sz="2600" dirty="0" smtClean="0"/>
              <a:t>Saint Stephens Church (Milledgeville, Ga.)</a:t>
            </a:r>
          </a:p>
          <a:p>
            <a:pPr eaLnBrk="1" hangingPunct="1">
              <a:buFontTx/>
              <a:buChar char="•"/>
              <a:defRPr/>
            </a:pPr>
            <a:r>
              <a:rPr lang="en-US" sz="2600" dirty="0" smtClean="0"/>
              <a:t>Sons of the American Revolution. Georgia Society.</a:t>
            </a:r>
          </a:p>
          <a:p>
            <a:pPr eaLnBrk="1" hangingPunct="1">
              <a:buFontTx/>
              <a:buChar char="•"/>
              <a:defRPr/>
            </a:pPr>
            <a:r>
              <a:rPr lang="en-US" sz="2600" dirty="0" smtClean="0"/>
              <a:t>WSB (Radio station : Atlanta, Ga.)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876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3052"/>
            <a:ext cx="9072594" cy="131714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Origination - Meeting name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>
          <a:xfrm>
            <a:off x="421497" y="1440801"/>
            <a:ext cx="8229600" cy="38862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b="1" dirty="0" smtClean="0">
                <a:cs typeface="Times New Roman" pitchFamily="18" charset="0"/>
              </a:rPr>
              <a:t>Conferences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2600" dirty="0" smtClean="0"/>
              <a:t>Conference on Aging (2nd : 1990 : Washington, D.C.)</a:t>
            </a:r>
            <a:endParaRPr lang="en-US" sz="2600" dirty="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b="1" dirty="0" smtClean="0">
                <a:cs typeface="Times New Roman" pitchFamily="18" charset="0"/>
              </a:rPr>
              <a:t>Congress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2600" dirty="0" smtClean="0"/>
              <a:t>World Aviation Congress (1996 : Los Angeles, Calif.)</a:t>
            </a:r>
            <a:endParaRPr lang="en-US" sz="2600" dirty="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600" dirty="0">
                <a:sym typeface="Wingdings" pitchFamily="2" charset="2"/>
              </a:rPr>
              <a:t> </a:t>
            </a:r>
            <a:r>
              <a:rPr lang="en-US" sz="2600" b="1" dirty="0" smtClean="0">
                <a:cs typeface="Times New Roman" pitchFamily="18" charset="0"/>
              </a:rPr>
              <a:t>Meeting</a:t>
            </a:r>
            <a:r>
              <a:rPr lang="en-US" sz="2600" b="1" dirty="0" smtClean="0"/>
              <a:t>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2600" dirty="0" smtClean="0"/>
              <a:t>Cotton States Exposition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2600" dirty="0" smtClean="0"/>
              <a:t> (1895 : Atlanta, Ga.)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136078"/>
            <a:ext cx="3771900" cy="223064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168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3052"/>
            <a:ext cx="9072594" cy="1317147"/>
          </a:xfrm>
          <a:effectLst/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Origination (creator)</a:t>
            </a:r>
            <a:endParaRPr lang="en-US" sz="3600" dirty="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1"/>
              </a:gra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sz="2600" dirty="0" smtClean="0"/>
              <a:t>Usually only one creator to </a:t>
            </a:r>
            <a:r>
              <a:rPr lang="en-US" sz="2800" dirty="0" smtClean="0"/>
              <a:t>provide </a:t>
            </a:r>
            <a:r>
              <a:rPr lang="en-US" sz="2800" dirty="0"/>
              <a:t>a primary access point by which the collection may be searched</a:t>
            </a:r>
            <a:endParaRPr lang="en-US" sz="2600" dirty="0" smtClean="0"/>
          </a:p>
          <a:p>
            <a:r>
              <a:rPr lang="en-US" sz="2600" dirty="0" smtClean="0"/>
              <a:t>Name of creator corresponds to the provenance or office of origin</a:t>
            </a:r>
          </a:p>
          <a:p>
            <a:r>
              <a:rPr lang="en-US" sz="2600" dirty="0"/>
              <a:t>The chain of custody, involving who held, received, or transferred the records, should not be confused with the original provenance when </a:t>
            </a:r>
            <a:r>
              <a:rPr lang="en-US" sz="2600" dirty="0" smtClean="0"/>
              <a:t>determining the creator</a:t>
            </a:r>
          </a:p>
          <a:p>
            <a:r>
              <a:rPr lang="en-US" sz="2600" dirty="0" smtClean="0"/>
              <a:t>Origination (creator) is not a required element</a:t>
            </a:r>
          </a:p>
          <a:p>
            <a:r>
              <a:rPr lang="en-US" sz="2600" dirty="0" smtClean="0"/>
              <a:t>Where there is no creator, the collection is described by the title statement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8732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3053"/>
            <a:ext cx="9072594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Descriptive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effectLst/>
              </a:rPr>
              <a:t>Standards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994" y="1828800"/>
            <a:ext cx="8229600" cy="4838735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800" dirty="0">
                <a:ea typeface="SimSun" pitchFamily="2" charset="-122"/>
              </a:rPr>
              <a:t>Data </a:t>
            </a:r>
            <a:r>
              <a:rPr lang="en-US" altLang="zh-CN" sz="2800" dirty="0" smtClean="0">
                <a:ea typeface="SimSun" pitchFamily="2" charset="-122"/>
              </a:rPr>
              <a:t>content [rules]</a:t>
            </a:r>
          </a:p>
          <a:p>
            <a:pPr marL="0" indent="0">
              <a:buNone/>
            </a:pPr>
            <a:endParaRPr lang="en-US" altLang="zh-CN" sz="2800" dirty="0">
              <a:ea typeface="SimSun" pitchFamily="2" charset="-122"/>
            </a:endParaRPr>
          </a:p>
          <a:p>
            <a:pPr marL="0" indent="-36576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600" dirty="0"/>
              <a:t>Describing Archives: </a:t>
            </a:r>
            <a:endParaRPr lang="en-US" sz="2600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600" dirty="0" smtClean="0"/>
              <a:t>    A </a:t>
            </a:r>
            <a:r>
              <a:rPr lang="en-US" sz="2600" dirty="0"/>
              <a:t>Content </a:t>
            </a:r>
            <a:r>
              <a:rPr lang="en-US" sz="2600" dirty="0" smtClean="0"/>
              <a:t>Standard (</a:t>
            </a:r>
            <a:r>
              <a:rPr lang="en-US" sz="2600" dirty="0"/>
              <a:t>DACS</a:t>
            </a:r>
            <a:r>
              <a:rPr lang="en-US" sz="2600" dirty="0" smtClean="0"/>
              <a:t>) </a:t>
            </a:r>
          </a:p>
          <a:p>
            <a:pPr marL="91440" indent="0">
              <a:spcBef>
                <a:spcPts val="600"/>
              </a:spcBef>
              <a:buNone/>
              <a:defRPr/>
            </a:pPr>
            <a:endParaRPr lang="en-US" sz="2800" dirty="0" smtClean="0"/>
          </a:p>
          <a:p>
            <a:pPr marL="548640" indent="-4572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sz="2600" dirty="0" smtClean="0"/>
              <a:t>Resource </a:t>
            </a:r>
            <a:r>
              <a:rPr lang="en-US" sz="2600" dirty="0"/>
              <a:t>Description </a:t>
            </a:r>
            <a:r>
              <a:rPr lang="en-US" sz="2600" dirty="0" smtClean="0"/>
              <a:t>&amp; Access </a:t>
            </a:r>
            <a:r>
              <a:rPr lang="en-US" sz="2600" dirty="0"/>
              <a:t>(RDA)</a:t>
            </a:r>
          </a:p>
          <a:p>
            <a:pPr marL="91440" indent="0">
              <a:spcBef>
                <a:spcPts val="600"/>
              </a:spcBef>
              <a:buNone/>
              <a:defRPr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da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2057400"/>
            <a:ext cx="1571625" cy="1571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872055"/>
            <a:ext cx="2857500" cy="9334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6024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3052"/>
            <a:ext cx="9072594" cy="131714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Guidelines for multiple origination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497" y="1524000"/>
            <a:ext cx="8229600" cy="3886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dirty="0" smtClean="0"/>
              <a:t>Personal papers</a:t>
            </a:r>
          </a:p>
          <a:p>
            <a:pPr marL="457200" lvl="1" indent="0">
              <a:buNone/>
            </a:pPr>
            <a:r>
              <a:rPr lang="en-US" dirty="0" smtClean="0"/>
              <a:t>Where there are two or more creators, choose the person that is more prominent, or </a:t>
            </a:r>
            <a:r>
              <a:rPr lang="en-US" dirty="0"/>
              <a:t>whose papers </a:t>
            </a:r>
            <a:r>
              <a:rPr lang="en-US" dirty="0" smtClean="0"/>
              <a:t>predominate</a:t>
            </a:r>
          </a:p>
          <a:p>
            <a:pPr marL="91440" lvl="1" indent="0">
              <a:spcBef>
                <a:spcPts val="0"/>
              </a:spcBef>
              <a:buNone/>
            </a:pPr>
            <a:endParaRPr lang="en-US" sz="800" dirty="0" smtClean="0"/>
          </a:p>
          <a:p>
            <a:pPr marL="0" lvl="1" indent="0">
              <a:spcBef>
                <a:spcPts val="768"/>
              </a:spcBef>
              <a:buNone/>
            </a:pPr>
            <a:r>
              <a:rPr lang="en-US" sz="3200" dirty="0" smtClean="0"/>
              <a:t>Organizational records</a:t>
            </a:r>
          </a:p>
          <a:p>
            <a:pPr marL="457200" lvl="1" indent="0">
              <a:spcBef>
                <a:spcPts val="240"/>
              </a:spcBef>
              <a:buNone/>
            </a:pPr>
            <a:r>
              <a:rPr lang="en-US" dirty="0" smtClean="0"/>
              <a:t>Where there are multiple creators, choose the name of the most recent creator represented in the records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88379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072594" cy="124094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Title statement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842994" y="2133600"/>
            <a:ext cx="8229600" cy="4421846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600" dirty="0" smtClean="0"/>
              <a:t>Create a title that best describes the material in terms of the creator, type of materials, and subject.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1000" dirty="0" smtClean="0"/>
          </a:p>
          <a:p>
            <a:pPr>
              <a:buNone/>
              <a:defRPr/>
            </a:pPr>
            <a:r>
              <a:rPr lang="en-US" sz="2600" dirty="0" smtClean="0"/>
              <a:t>	records</a:t>
            </a:r>
          </a:p>
          <a:p>
            <a:pPr>
              <a:buNone/>
              <a:defRPr/>
            </a:pPr>
            <a:r>
              <a:rPr lang="en-US" sz="2600" dirty="0" smtClean="0"/>
              <a:t>	papers</a:t>
            </a:r>
          </a:p>
          <a:p>
            <a:pPr>
              <a:buNone/>
              <a:defRPr/>
            </a:pPr>
            <a:r>
              <a:rPr lang="en-US" sz="2600" dirty="0" smtClean="0"/>
              <a:t>	collection</a:t>
            </a:r>
          </a:p>
          <a:p>
            <a:pPr>
              <a:buNone/>
              <a:defRPr/>
            </a:pPr>
            <a:r>
              <a:rPr lang="en-US" sz="2600" dirty="0">
                <a:sym typeface="Wingdings" pitchFamily="2" charset="2"/>
              </a:rPr>
              <a:t>	</a:t>
            </a:r>
            <a:r>
              <a:rPr lang="en-US" sz="2600" dirty="0" smtClean="0"/>
              <a:t>family papers or families papers</a:t>
            </a:r>
          </a:p>
          <a:p>
            <a:pPr eaLnBrk="1" hangingPunct="1">
              <a:buNone/>
              <a:defRPr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2432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3052"/>
            <a:ext cx="9072594" cy="139334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Title statement examples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Tx/>
              <a:buChar char="•"/>
              <a:defRPr/>
            </a:pPr>
            <a:r>
              <a:rPr lang="en-US" sz="2600" dirty="0" smtClean="0"/>
              <a:t>Sidney Lanier papers  [individual]</a:t>
            </a:r>
          </a:p>
          <a:p>
            <a:pPr eaLnBrk="1" hangingPunct="1">
              <a:buFontTx/>
              <a:buChar char="•"/>
              <a:defRPr/>
            </a:pPr>
            <a:r>
              <a:rPr lang="en-US" sz="2600" dirty="0" smtClean="0"/>
              <a:t>John and Lugenia Burns Hope papers [papers of two individuals]</a:t>
            </a:r>
          </a:p>
          <a:p>
            <a:pPr eaLnBrk="1" hangingPunct="1">
              <a:buFontTx/>
              <a:buChar char="•"/>
              <a:defRPr/>
            </a:pPr>
            <a:r>
              <a:rPr lang="en-US" sz="2600" dirty="0" smtClean="0"/>
              <a:t>Georgia Historical Society records [organization]</a:t>
            </a:r>
          </a:p>
          <a:p>
            <a:pPr eaLnBrk="1" hangingPunct="1">
              <a:buFontTx/>
              <a:buChar char="•"/>
              <a:defRPr/>
            </a:pPr>
            <a:r>
              <a:rPr lang="en-US" sz="2600" dirty="0" smtClean="0"/>
              <a:t>Division of Fisheries administrative records</a:t>
            </a:r>
          </a:p>
          <a:p>
            <a:pPr eaLnBrk="1" hangingPunct="1">
              <a:buFontTx/>
              <a:buChar char="•"/>
              <a:defRPr/>
            </a:pPr>
            <a:r>
              <a:rPr lang="en-US" sz="2600" dirty="0" smtClean="0"/>
              <a:t>John J. Oglethorpe family papers [single family]</a:t>
            </a:r>
          </a:p>
          <a:p>
            <a:pPr>
              <a:buFontTx/>
              <a:buChar char="•"/>
              <a:defRPr/>
            </a:pPr>
            <a:r>
              <a:rPr lang="en-US" sz="2600" dirty="0"/>
              <a:t>Gregory, Walker, and Bonifay families papers [multiple families]</a:t>
            </a:r>
          </a:p>
          <a:p>
            <a:pPr>
              <a:buFontTx/>
              <a:buChar char="•"/>
              <a:defRPr/>
            </a:pPr>
            <a:r>
              <a:rPr lang="en-US" sz="2600" dirty="0"/>
              <a:t>W.B. Yeats collection [artificially created collection]</a:t>
            </a:r>
          </a:p>
          <a:p>
            <a:pPr eaLnBrk="1" hangingPunct="1">
              <a:buFontTx/>
              <a:buChar char="•"/>
              <a:defRPr/>
            </a:pPr>
            <a:endParaRPr lang="en-US" sz="26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011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3052"/>
            <a:ext cx="9072594" cy="146954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Descriptive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effectLst/>
              </a:rPr>
              <a:t>t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itle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effectLst/>
              </a:rPr>
              <a:t>s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tatements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2600" dirty="0" smtClean="0"/>
              <a:t>John Stone Killens World War II diary</a:t>
            </a:r>
          </a:p>
          <a:p>
            <a:pPr eaLnBrk="1" hangingPunct="1">
              <a:buFontTx/>
              <a:buChar char="•"/>
              <a:defRPr/>
            </a:pPr>
            <a:r>
              <a:rPr lang="en-US" sz="2600" dirty="0" smtClean="0"/>
              <a:t>Ringling family photograph albums</a:t>
            </a:r>
          </a:p>
          <a:p>
            <a:pPr eaLnBrk="1" hangingPunct="1">
              <a:buFontTx/>
              <a:buChar char="•"/>
              <a:defRPr/>
            </a:pPr>
            <a:r>
              <a:rPr lang="en-US" sz="2600" dirty="0" smtClean="0"/>
              <a:t>South Carolina Society of Bird Watchers minutes</a:t>
            </a:r>
          </a:p>
          <a:p>
            <a:pPr eaLnBrk="1" hangingPunct="1">
              <a:buFontTx/>
              <a:buChar char="•"/>
              <a:defRPr/>
            </a:pPr>
            <a:r>
              <a:rPr lang="en-US" sz="2600" dirty="0" smtClean="0"/>
              <a:t>Civil rights oral history interviews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442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7776" y="685800"/>
            <a:ext cx="9072594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Origination (Creator) vs. Title:</a:t>
            </a:r>
            <a:b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</a:b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Enter origination under personal name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600" dirty="0" smtClean="0">
                <a:sym typeface="Wingdings" pitchFamily="2" charset="2"/>
              </a:rPr>
              <a:t> </a:t>
            </a:r>
            <a:r>
              <a:rPr lang="en-US" sz="2600" dirty="0" smtClean="0"/>
              <a:t>Personal papers of an individual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6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600" dirty="0" smtClean="0"/>
              <a:t>Creator:  Pinckney, Charles, 1757-1824.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600" dirty="0" smtClean="0"/>
              <a:t>Title statement:  Charles Pinckney papers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343400"/>
            <a:ext cx="4419600" cy="198651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99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3052"/>
            <a:ext cx="9072594" cy="1698147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Origination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effectLst/>
              </a:rPr>
              <a:t>(Creator) vs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. Title:</a:t>
            </a:r>
            <a:b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</a:b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Enter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ffectLst/>
              </a:rPr>
              <a:t>origination under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personal name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600" dirty="0" smtClean="0">
                <a:sym typeface="Wingdings" pitchFamily="2" charset="2"/>
              </a:rPr>
              <a:t></a:t>
            </a:r>
            <a:r>
              <a:rPr lang="en-US" sz="2600" dirty="0" smtClean="0"/>
              <a:t> Personal papers of two or more individuals where one the persons can be considered more prominent, or one person’s papers are predominate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6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600" dirty="0" smtClean="0"/>
              <a:t>Creator:  Hope, John, 1868-1936.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600" dirty="0" smtClean="0"/>
              <a:t>Title statement:  John and Lugenia Burns Hope papers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835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3052"/>
            <a:ext cx="9072594" cy="1698147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Origination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effectLst/>
              </a:rPr>
              <a:t>(Creator) vs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. Title:</a:t>
            </a:r>
            <a:b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</a:b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Enter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ffectLst/>
              </a:rPr>
              <a:t>origination under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personal name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600" dirty="0" smtClean="0">
                <a:sym typeface="Wingdings" pitchFamily="2" charset="2"/>
              </a:rPr>
              <a:t></a:t>
            </a:r>
            <a:r>
              <a:rPr lang="en-US" sz="2800" dirty="0" smtClean="0"/>
              <a:t> </a:t>
            </a:r>
            <a:r>
              <a:rPr lang="en-US" sz="2600" dirty="0" smtClean="0"/>
              <a:t>Family papers formed around or generated by members of one family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600" dirty="0" smtClean="0"/>
              <a:t>Creator:  Ward, John Elliot, 1814-1902.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600" dirty="0" smtClean="0"/>
              <a:t>Title statement:  John Elliot Ward family papers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298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3052"/>
            <a:ext cx="9072594" cy="1774347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Origination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effectLst/>
              </a:rPr>
              <a:t>(Creator) vs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. Title:</a:t>
            </a:r>
            <a:b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</a:b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Enter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ffectLst/>
              </a:rPr>
              <a:t>origination under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personal name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600" dirty="0" smtClean="0">
                <a:sym typeface="Wingdings" pitchFamily="2" charset="2"/>
              </a:rPr>
              <a:t></a:t>
            </a:r>
            <a:r>
              <a:rPr lang="en-US" sz="2600" dirty="0" smtClean="0"/>
              <a:t> Artificial collections assembled by an individual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6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600" dirty="0" smtClean="0"/>
              <a:t>Creator:  Fink, Gary M., collector.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600" dirty="0" smtClean="0"/>
              <a:t>Title statement:  South Carolina governors collection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778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3052"/>
            <a:ext cx="9072594" cy="1774347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Origination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effectLst/>
              </a:rPr>
              <a:t>(Creator) vs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. Title:</a:t>
            </a:r>
            <a:b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</a:b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Enter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ffectLst/>
              </a:rPr>
              <a:t>origination under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personal name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idx="1"/>
          </p:nvPr>
        </p:nvSpPr>
        <p:spPr>
          <a:xfrm>
            <a:off x="842994" y="2209800"/>
            <a:ext cx="7996206" cy="4345646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600" dirty="0" smtClean="0">
                <a:sym typeface="Wingdings" pitchFamily="2" charset="2"/>
              </a:rPr>
              <a:t></a:t>
            </a:r>
            <a:r>
              <a:rPr lang="en-US" sz="2600" dirty="0" smtClean="0"/>
              <a:t> An individual manuscript, letter, diary, etc.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6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600" dirty="0" smtClean="0"/>
              <a:t>Creator:  Cobb, Howell, 1795-1864.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600" dirty="0" smtClean="0"/>
              <a:t>Title statement:  Letter to Thomas Reade Rootes Cobb, 1821 October 13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38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403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3052"/>
            <a:ext cx="9072594" cy="1850547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Origination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effectLst/>
              </a:rPr>
              <a:t>(Creator) vs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. Title:</a:t>
            </a:r>
            <a:b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</a:b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Enter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ffectLst/>
              </a:rPr>
              <a:t>origination under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a corporate name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600" dirty="0" smtClean="0">
                <a:sym typeface="Wingdings" pitchFamily="2" charset="2"/>
              </a:rPr>
              <a:t></a:t>
            </a:r>
            <a:r>
              <a:rPr lang="en-US" sz="2600" dirty="0" smtClean="0"/>
              <a:t> The corporate records of a single corporate body</a:t>
            </a:r>
          </a:p>
          <a:p>
            <a:pPr eaLnBrk="1" hangingPunct="1">
              <a:defRPr/>
            </a:pPr>
            <a:endParaRPr lang="en-US" sz="26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600" dirty="0" smtClean="0"/>
              <a:t>Creator:  Charleston Bible Society.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600" dirty="0" smtClean="0"/>
              <a:t>Title statement:  Charleston Bible Society records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39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00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3053"/>
            <a:ext cx="9072594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Descriptive Standards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zh-CN" sz="2800" dirty="0" smtClean="0">
                <a:ea typeface="SimSun" pitchFamily="2" charset="-122"/>
              </a:rPr>
              <a:t>Data structure [terms]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600" dirty="0" smtClean="0"/>
              <a:t>Bibliographic records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sz="2600" dirty="0" smtClean="0"/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sz="2600" dirty="0" smtClean="0"/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sz="2600" dirty="0" smtClean="0"/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600" dirty="0" smtClean="0"/>
              <a:t>Encoded finding aids</a:t>
            </a:r>
          </a:p>
          <a:p>
            <a:pPr eaLnBrk="1" hangingPunct="1">
              <a:buNone/>
              <a:defRPr/>
            </a:pPr>
            <a:endParaRPr lang="en-US" sz="2600" dirty="0" smtClean="0"/>
          </a:p>
        </p:txBody>
      </p:sp>
      <p:pic>
        <p:nvPicPr>
          <p:cNvPr id="4" name="Picture 3" descr="marc21bd-ne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5065" y="3581400"/>
            <a:ext cx="4762500" cy="1028700"/>
          </a:xfrm>
          <a:prstGeom prst="rect">
            <a:avLst/>
          </a:prstGeom>
        </p:spPr>
      </p:pic>
      <p:pic>
        <p:nvPicPr>
          <p:cNvPr id="5" name="Picture 4" descr="ead-tit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5334000"/>
            <a:ext cx="5715000" cy="4762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909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3052"/>
            <a:ext cx="9072594" cy="1698147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Origination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effectLst/>
              </a:rPr>
              <a:t>(Creator) vs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. Title:</a:t>
            </a:r>
            <a:b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</a:b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No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ffectLst/>
              </a:rPr>
              <a:t>origination -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Enter under title statement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Symbol" pitchFamily="18" charset="2"/>
              <a:buNone/>
              <a:defRPr/>
            </a:pPr>
            <a:r>
              <a:rPr lang="en-US" sz="2600" dirty="0" smtClean="0">
                <a:sym typeface="Wingdings" pitchFamily="2" charset="2"/>
              </a:rPr>
              <a:t></a:t>
            </a:r>
            <a:r>
              <a:rPr lang="en-US" sz="2600" dirty="0" smtClean="0"/>
              <a:t> Artificial collections that are known by a particular name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600" dirty="0" smtClean="0"/>
              <a:t>Creator:  none [blank]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600" dirty="0" smtClean="0"/>
              <a:t>Title statement: Coca-Cola collection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72000"/>
            <a:ext cx="2819400" cy="21085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52800"/>
            <a:ext cx="2876550" cy="15906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40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103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3052"/>
            <a:ext cx="9072594" cy="1698147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Origination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effectLst/>
              </a:rPr>
              <a:t>(Creator) vs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. Title:</a:t>
            </a:r>
            <a:b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</a:b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 No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ffectLst/>
              </a:rPr>
              <a:t>origination -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Enter under title statement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Symbol" pitchFamily="18" charset="2"/>
              <a:buNone/>
              <a:defRPr/>
            </a:pPr>
            <a:r>
              <a:rPr lang="en-US" sz="2600" dirty="0" smtClean="0">
                <a:sym typeface="Wingdings" pitchFamily="2" charset="2"/>
              </a:rPr>
              <a:t></a:t>
            </a:r>
            <a:r>
              <a:rPr lang="en-US" sz="2600" dirty="0" smtClean="0"/>
              <a:t> Personal papers of two or more individuals where no one person is more prominent or predominant</a:t>
            </a:r>
          </a:p>
          <a:p>
            <a:pPr eaLnBrk="1" hangingPunct="1">
              <a:buFont typeface="Symbol" pitchFamily="18" charset="2"/>
              <a:buChar char=""/>
              <a:defRPr/>
            </a:pPr>
            <a:endParaRPr lang="en-US" sz="26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6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600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6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6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600" dirty="0" smtClean="0"/>
              <a:t>Creator:  none [blank]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600" dirty="0" smtClean="0"/>
              <a:t>Title statement:  John and Joan Smith papers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923" y="2895600"/>
            <a:ext cx="3642360" cy="24282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41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762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3052"/>
            <a:ext cx="9072594" cy="1850547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Origination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effectLst/>
              </a:rPr>
              <a:t>(Creator) vs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. Title:</a:t>
            </a:r>
            <a:b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</a:b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 No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ffectLst/>
              </a:rPr>
              <a:t>origination -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Enter under title statement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Symbol" pitchFamily="18" charset="2"/>
              <a:buNone/>
              <a:defRPr/>
            </a:pPr>
            <a:endParaRPr lang="en-US" sz="2400" dirty="0" smtClean="0">
              <a:sym typeface="Wingdings" pitchFamily="2" charset="2"/>
            </a:endParaRPr>
          </a:p>
          <a:p>
            <a:pPr eaLnBrk="1" hangingPunct="1">
              <a:buFont typeface="Symbol" pitchFamily="18" charset="2"/>
              <a:buNone/>
              <a:defRPr/>
            </a:pPr>
            <a:r>
              <a:rPr lang="en-US" sz="2600" dirty="0" smtClean="0">
                <a:sym typeface="Wingdings" pitchFamily="2" charset="2"/>
              </a:rPr>
              <a:t></a:t>
            </a:r>
            <a:r>
              <a:rPr lang="en-US" sz="2600" dirty="0" smtClean="0"/>
              <a:t> Papers of multiple families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600" dirty="0" smtClean="0"/>
              <a:t>Creator:  none [blank]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600" dirty="0" smtClean="0"/>
              <a:t>Title statement:  Cobb, Lamar, and Rutherford families papers</a:t>
            </a:r>
          </a:p>
          <a:p>
            <a:pPr eaLnBrk="1" hangingPunct="1">
              <a:buNone/>
              <a:defRPr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94" y="4038600"/>
            <a:ext cx="4148106" cy="20389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42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519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accent3"/>
                </a:solidFill>
                <a:effectLst/>
              </a:rPr>
              <a:t>     Exercise #1</a:t>
            </a:r>
            <a:endParaRPr lang="en-US" sz="3600" dirty="0">
              <a:solidFill>
                <a:schemeClr val="accent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43400"/>
            <a:ext cx="6019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Original (creator) vs Title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75B32-417A-4B47-94FD-B35C1D6E6DF1}" type="slidenum">
              <a:rPr lang="en-US" altLang="en-US" smtClean="0"/>
              <a:pPr/>
              <a:t>43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94920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37666" cy="1600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Dates and date spans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994" y="1905000"/>
            <a:ext cx="5710206" cy="4650510"/>
          </a:xfrm>
        </p:spPr>
        <p:txBody>
          <a:bodyPr/>
          <a:lstStyle/>
          <a:p>
            <a:pPr>
              <a:buNone/>
              <a:defRPr/>
            </a:pPr>
            <a:r>
              <a:rPr lang="en-US" sz="2600" b="1" dirty="0" smtClean="0"/>
              <a:t>Inclusive dates:  </a:t>
            </a:r>
          </a:p>
          <a:p>
            <a:pPr>
              <a:buNone/>
              <a:defRPr/>
            </a:pPr>
            <a:r>
              <a:rPr lang="en-US" sz="2600" dirty="0" smtClean="0"/>
              <a:t>	Georgia Historical Society membership applications, 1888-1900.</a:t>
            </a:r>
          </a:p>
          <a:p>
            <a:pPr>
              <a:buNone/>
              <a:defRPr/>
            </a:pPr>
            <a:endParaRPr lang="en-US" sz="2600" dirty="0" smtClean="0"/>
          </a:p>
          <a:p>
            <a:pPr>
              <a:buNone/>
              <a:defRPr/>
            </a:pPr>
            <a:r>
              <a:rPr lang="en-US" sz="2600" b="1" dirty="0" smtClean="0"/>
              <a:t>Single date:  </a:t>
            </a:r>
          </a:p>
          <a:p>
            <a:pPr>
              <a:buNone/>
              <a:defRPr/>
            </a:pPr>
            <a:r>
              <a:rPr lang="en-US" sz="2600" dirty="0" smtClean="0"/>
              <a:t>	Cobb’s Legion muster roll, 1863 October 14.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981200"/>
            <a:ext cx="25336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B81BD-604C-4556-B2F7-86E5B6FF9B86}" type="slidenum">
              <a:rPr lang="en-US" altLang="en-US" smtClean="0"/>
              <a:pPr/>
              <a:t>44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463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83053"/>
            <a:ext cx="8920194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Dates and date spans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229600" cy="4838735"/>
          </a:xfrm>
        </p:spPr>
        <p:txBody>
          <a:bodyPr/>
          <a:lstStyle/>
          <a:p>
            <a:pPr>
              <a:lnSpc>
                <a:spcPct val="90000"/>
              </a:lnSpc>
              <a:buNone/>
              <a:defRPr/>
            </a:pPr>
            <a:r>
              <a:rPr lang="en-US" sz="2600" b="1" dirty="0" smtClean="0"/>
              <a:t>Approximate dates: 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600" dirty="0" smtClean="0"/>
              <a:t>	Friendship Baptist Church (Monticello, Ga.) records, circa 1846-1920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sz="2600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en-US" sz="2600" b="1" dirty="0" smtClean="0"/>
              <a:t>Bulk dates: 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600" dirty="0" smtClean="0"/>
              <a:t>	Charles L. Gowan family papers, 1846-1966, bulk 1954-1966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sz="2600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en-US" sz="2600" b="1" dirty="0" smtClean="0"/>
              <a:t>Undated: 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600" dirty="0" smtClean="0"/>
              <a:t>	Hattie Reef diary, undated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45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52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3052"/>
            <a:ext cx="9072594" cy="146954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Physical description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endParaRPr lang="en-US" sz="2600" dirty="0" smtClean="0"/>
          </a:p>
          <a:p>
            <a:pPr marL="0" indent="0">
              <a:buNone/>
              <a:defRPr/>
            </a:pPr>
            <a:r>
              <a:rPr lang="en-US" sz="2600" dirty="0" smtClean="0"/>
              <a:t>Physical description denotes the type(s) of extent associated with the collection.</a:t>
            </a:r>
          </a:p>
          <a:p>
            <a:pPr marL="0" indent="0">
              <a:buNone/>
              <a:defRPr/>
            </a:pPr>
            <a:r>
              <a:rPr lang="en-US" sz="2600" dirty="0" smtClean="0"/>
              <a:t>  </a:t>
            </a:r>
          </a:p>
          <a:p>
            <a:pPr marL="0" indent="0">
              <a:buNone/>
              <a:defRPr/>
            </a:pPr>
            <a:r>
              <a:rPr lang="en-US" sz="2600" dirty="0" smtClean="0"/>
              <a:t>If the repository holds both the original and a microform copy of the material, the extent is expressed in two separate statements.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3963" y="2133600"/>
            <a:ext cx="4038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B81BD-604C-4556-B2F7-86E5B6FF9B86}" type="slidenum">
              <a:rPr lang="en-US" altLang="en-US" smtClean="0"/>
              <a:pPr/>
              <a:t>46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486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3052"/>
            <a:ext cx="9072594" cy="169814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Physical description examples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25000"/>
              </a:lnSpc>
              <a:buFontTx/>
              <a:buChar char="•"/>
              <a:defRPr/>
            </a:pPr>
            <a:r>
              <a:rPr lang="en-US" sz="2600" dirty="0" smtClean="0"/>
              <a:t>.25 linear feet (1 box)</a:t>
            </a:r>
          </a:p>
          <a:p>
            <a:pPr eaLnBrk="1" hangingPunct="1">
              <a:lnSpc>
                <a:spcPct val="125000"/>
              </a:lnSpc>
              <a:buFontTx/>
              <a:buChar char="•"/>
              <a:defRPr/>
            </a:pPr>
            <a:r>
              <a:rPr lang="en-US" sz="2600" dirty="0" smtClean="0"/>
              <a:t>30 linear feet (43 boxes)</a:t>
            </a:r>
          </a:p>
          <a:p>
            <a:pPr eaLnBrk="1" hangingPunct="1">
              <a:lnSpc>
                <a:spcPct val="150000"/>
              </a:lnSpc>
              <a:buFontTx/>
              <a:buChar char="•"/>
              <a:defRPr/>
            </a:pPr>
            <a:r>
              <a:rPr lang="en-US" sz="2600" dirty="0" smtClean="0"/>
              <a:t>1 item</a:t>
            </a:r>
          </a:p>
          <a:p>
            <a:pPr eaLnBrk="1" hangingPunct="1">
              <a:lnSpc>
                <a:spcPct val="150000"/>
              </a:lnSpc>
              <a:buFontTx/>
              <a:buChar char="•"/>
              <a:defRPr/>
            </a:pPr>
            <a:r>
              <a:rPr lang="en-US" sz="2600" dirty="0" smtClean="0"/>
              <a:t>2 bound volumes</a:t>
            </a:r>
          </a:p>
          <a:p>
            <a:pPr eaLnBrk="1" hangingPunct="1">
              <a:lnSpc>
                <a:spcPct val="150000"/>
              </a:lnSpc>
              <a:buFontTx/>
              <a:buChar char="•"/>
              <a:defRPr/>
            </a:pPr>
            <a:r>
              <a:rPr lang="en-US" sz="2600" dirty="0" smtClean="0"/>
              <a:t>1 microfilm reel ; 35mm.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sp>
        <p:nvSpPr>
          <p:cNvPr id="2" name="AutoShape 2" descr="Image result for stacks of box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47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6218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28" y="304800"/>
            <a:ext cx="9119872" cy="1371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Language</a:t>
            </a:r>
            <a:endParaRPr lang="en-US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94" y="2438400"/>
            <a:ext cx="19405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24200" y="1717110"/>
            <a:ext cx="5948394" cy="48384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US" sz="2600" dirty="0" smtClean="0"/>
              <a:t>This element is used to describe the language(s) of the materials being described. 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sz="2600" dirty="0" smtClean="0"/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600" dirty="0" smtClean="0"/>
              <a:t>Entire collection in English.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600" dirty="0" smtClean="0"/>
              <a:t>Entire collection in German.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600" dirty="0" smtClean="0"/>
              <a:t>Journals in Italian</a:t>
            </a:r>
            <a:r>
              <a:rPr lang="en-US" sz="2600" i="1" dirty="0" smtClean="0"/>
              <a:t>.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600" dirty="0" smtClean="0"/>
              <a:t>Majority in English, some correspondence in French.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B81BD-604C-4556-B2F7-86E5B6FF9B86}" type="slidenum">
              <a:rPr lang="en-US" altLang="en-US" smtClean="0"/>
              <a:pPr/>
              <a:t>48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65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3052"/>
            <a:ext cx="9072594" cy="154574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Conditions Governing Access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994" y="1717110"/>
            <a:ext cx="4643406" cy="4838400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  <a:defRPr/>
            </a:pPr>
            <a:endParaRPr lang="en-US" sz="2600" dirty="0" smtClean="0"/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600" dirty="0" smtClean="0"/>
              <a:t>This element identifies legal or procedural restrictions imposed on individuals wishing to use the collection.</a:t>
            </a:r>
          </a:p>
          <a:p>
            <a:pPr>
              <a:buFontTx/>
              <a:buChar char="•"/>
              <a:defRPr/>
            </a:pPr>
            <a:endParaRPr lang="en-US" sz="26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5" descr="photo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46334" y="1927124"/>
            <a:ext cx="2813858" cy="4418215"/>
          </a:xfrm>
          <a:ln w="38100" cap="sq">
            <a:solidFill>
              <a:srgbClr val="000000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B81BD-604C-4556-B2F7-86E5B6FF9B86}" type="slidenum">
              <a:rPr lang="en-US" altLang="en-US" smtClean="0"/>
              <a:pPr/>
              <a:t>49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18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3053"/>
            <a:ext cx="9072594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Descriptive Standards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zh-CN" sz="2800" dirty="0" smtClean="0">
                <a:ea typeface="SimSun" pitchFamily="2" charset="-122"/>
              </a:rPr>
              <a:t>Data value [vocabularies]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600" dirty="0" smtClean="0"/>
              <a:t>Library of Congress Name Authorities</a:t>
            </a:r>
          </a:p>
          <a:p>
            <a:pPr eaLnBrk="1" hangingPunct="1">
              <a:buNone/>
              <a:defRPr/>
            </a:pPr>
            <a:endParaRPr lang="en-US" sz="2600" dirty="0" smtClean="0"/>
          </a:p>
          <a:p>
            <a:pPr eaLnBrk="1" hangingPunct="1">
              <a:buNone/>
              <a:defRPr/>
            </a:pPr>
            <a:endParaRPr lang="en-US" sz="2600" dirty="0" smtClean="0"/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600" dirty="0" smtClean="0"/>
              <a:t>Library of Congress Subject Headings</a:t>
            </a:r>
          </a:p>
          <a:p>
            <a:pPr eaLnBrk="1" hangingPunct="1">
              <a:buNone/>
              <a:defRPr/>
            </a:pPr>
            <a:endParaRPr lang="en-US" sz="2600" dirty="0" smtClean="0"/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600" dirty="0" smtClean="0"/>
              <a:t>Art and Architecture Thesaurus</a:t>
            </a:r>
          </a:p>
          <a:p>
            <a:pPr eaLnBrk="1" hangingPunct="1">
              <a:buNone/>
              <a:defRPr/>
            </a:pPr>
            <a:endParaRPr lang="en-US" sz="26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4" name="Picture 3" descr="aa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5437187"/>
            <a:ext cx="4381500" cy="504825"/>
          </a:xfrm>
          <a:prstGeom prst="rect">
            <a:avLst/>
          </a:prstGeom>
        </p:spPr>
      </p:pic>
      <p:pic>
        <p:nvPicPr>
          <p:cNvPr id="5" name="Picture 4" descr="lcnam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3124200"/>
            <a:ext cx="5238750" cy="714375"/>
          </a:xfrm>
          <a:prstGeom prst="rect">
            <a:avLst/>
          </a:prstGeom>
        </p:spPr>
      </p:pic>
      <p:pic>
        <p:nvPicPr>
          <p:cNvPr id="6" name="Picture 5" descr="l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637859"/>
            <a:ext cx="1714500" cy="1651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593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3052"/>
            <a:ext cx="9072594" cy="154574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Conditions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effectLst/>
              </a:rPr>
              <a:t>Governing Access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305800" cy="3886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600" dirty="0" smtClean="0"/>
              <a:t>If </a:t>
            </a:r>
            <a:r>
              <a:rPr lang="en-US" sz="2600" b="1" dirty="0" smtClean="0"/>
              <a:t>unrestricted</a:t>
            </a:r>
            <a:r>
              <a:rPr lang="en-US" sz="2600" dirty="0" smtClean="0"/>
              <a:t>, state this clearly.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Unrestricted access.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No access restrictions.</a:t>
            </a:r>
          </a:p>
          <a:p>
            <a:pPr marL="0" indent="0">
              <a:buNone/>
              <a:defRPr/>
            </a:pPr>
            <a:endParaRPr lang="en-US" sz="8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600" dirty="0" smtClean="0"/>
              <a:t>If </a:t>
            </a:r>
            <a:r>
              <a:rPr lang="en-US" sz="2600" b="1" dirty="0"/>
              <a:t>restricted by donor</a:t>
            </a:r>
            <a:r>
              <a:rPr lang="en-US" sz="2600" dirty="0"/>
              <a:t>, identify the terms and length of the restriction. </a:t>
            </a:r>
            <a:endParaRPr lang="en-US" sz="2600" dirty="0" smtClean="0"/>
          </a:p>
          <a:p>
            <a:pPr marL="0" indent="0">
              <a:buNone/>
              <a:defRPr/>
            </a:pPr>
            <a:endParaRPr lang="en-US" sz="800" dirty="0" smtClean="0"/>
          </a:p>
          <a:p>
            <a:pPr lvl="1">
              <a:buFontTx/>
              <a:buChar char="•"/>
              <a:defRPr/>
            </a:pPr>
            <a:r>
              <a:rPr lang="en-US" sz="2400" dirty="0" smtClean="0"/>
              <a:t>Series 12 is closed to researchers until death of donor.</a:t>
            </a:r>
            <a:endParaRPr lang="en-US" sz="2400" dirty="0"/>
          </a:p>
          <a:p>
            <a:pPr lvl="1">
              <a:buFontTx/>
              <a:buChar char="•"/>
              <a:defRPr/>
            </a:pPr>
            <a:r>
              <a:rPr lang="en-US" sz="2400" dirty="0"/>
              <a:t>Diaries </a:t>
            </a:r>
            <a:r>
              <a:rPr lang="en-US" sz="2400" dirty="0" smtClean="0"/>
              <a:t>are restricted by donor until </a:t>
            </a:r>
            <a:r>
              <a:rPr lang="en-US" sz="2400" dirty="0"/>
              <a:t>May 1, 2021.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50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52113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1828800"/>
            <a:ext cx="6248400" cy="22098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3"/>
                </a:solidFill>
                <a:effectLst/>
              </a:rPr>
              <a:t>Administrative Information</a:t>
            </a:r>
            <a:endParaRPr lang="en-US" sz="3600" dirty="0">
              <a:solidFill>
                <a:schemeClr val="accent3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75B32-417A-4B47-94FD-B35C1D6E6DF1}" type="slidenum">
              <a:rPr lang="en-US" altLang="en-US" smtClean="0"/>
              <a:pPr/>
              <a:t>51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5589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3052"/>
            <a:ext cx="9072594" cy="146954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Conditions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effectLst/>
              </a:rPr>
              <a:t>Governing Access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 dirty="0" smtClean="0"/>
              <a:t>If </a:t>
            </a:r>
            <a:r>
              <a:rPr lang="en-US" sz="2600" b="1" dirty="0" smtClean="0"/>
              <a:t>restricted by law</a:t>
            </a:r>
            <a:r>
              <a:rPr lang="en-US" sz="2600" dirty="0" smtClean="0"/>
              <a:t>, identify the </a:t>
            </a:r>
            <a:r>
              <a:rPr lang="en-US" sz="2800" dirty="0" smtClean="0"/>
              <a:t>statue</a:t>
            </a:r>
            <a:r>
              <a:rPr lang="en-US" sz="2800" dirty="0"/>
              <a:t>, law, etc</a:t>
            </a:r>
            <a:r>
              <a:rPr lang="en-US" sz="2600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Access to student records is governed by the Family Educational Rights and Privacy Act (FERPA), 20 U.S.C. § 1232g.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600" b="1" dirty="0" smtClean="0"/>
              <a:t>Conditions imposed by archives</a:t>
            </a:r>
          </a:p>
          <a:p>
            <a:pPr lvl="1">
              <a:lnSpc>
                <a:spcPct val="90000"/>
              </a:lnSpc>
              <a:buFontTx/>
              <a:buChar char="•"/>
              <a:defRPr/>
            </a:pPr>
            <a:r>
              <a:rPr lang="en-US" sz="2200" dirty="0"/>
              <a:t>Collection is stored off-site.  Forty-eight hours advance notice required to access collection.</a:t>
            </a:r>
          </a:p>
          <a:p>
            <a:pPr lvl="1">
              <a:lnSpc>
                <a:spcPct val="90000"/>
              </a:lnSpc>
              <a:buFontTx/>
              <a:buChar char="•"/>
              <a:defRPr/>
            </a:pPr>
            <a:endParaRPr lang="en-US" sz="400" dirty="0"/>
          </a:p>
          <a:p>
            <a:pPr lvl="1">
              <a:lnSpc>
                <a:spcPct val="90000"/>
              </a:lnSpc>
              <a:buFontTx/>
              <a:buChar char="•"/>
              <a:defRPr/>
            </a:pPr>
            <a:r>
              <a:rPr lang="en-US" sz="2200" dirty="0"/>
              <a:t>Use copies have not been made for all of the audiovisual series at this time.  Researchers must contact repository in advance for access to these materials.</a:t>
            </a:r>
          </a:p>
          <a:p>
            <a:pPr marL="0" indent="0">
              <a:buNone/>
            </a:pP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52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44170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3052"/>
            <a:ext cx="9072594" cy="154574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Conditions Governing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effectLst/>
              </a:rPr>
              <a:t>U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se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581400" y="1905000"/>
            <a:ext cx="5181600" cy="4800600"/>
          </a:xfrm>
        </p:spPr>
        <p:txBody>
          <a:bodyPr>
            <a:normAutofit fontScale="55000" lnSpcReduction="20000"/>
          </a:bodyPr>
          <a:lstStyle/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z="3800" dirty="0" smtClean="0"/>
              <a:t>This element contains information </a:t>
            </a:r>
            <a:r>
              <a:rPr lang="en-US" sz="3800" dirty="0" smtClean="0">
                <a:latin typeface="+mj-lt"/>
              </a:rPr>
              <a:t>about</a:t>
            </a:r>
            <a:r>
              <a:rPr lang="en-US" sz="3800" dirty="0" smtClean="0"/>
              <a:t> terms governing the use of materials after access has been provided.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3800" dirty="0" smtClean="0"/>
          </a:p>
          <a:p>
            <a:pPr eaLnBrk="1" hangingPunct="1">
              <a:lnSpc>
                <a:spcPct val="120000"/>
              </a:lnSpc>
              <a:buFontTx/>
              <a:buChar char="•"/>
              <a:defRPr/>
            </a:pPr>
            <a:r>
              <a:rPr lang="en-US" sz="3800" dirty="0" smtClean="0"/>
              <a:t>Due to preservation concerns, researchers are required to use the microfilm copy.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3800" dirty="0" smtClean="0"/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3800" dirty="0" smtClean="0"/>
              <a:t>Volumes may not be photocopied.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3800" dirty="0" smtClean="0"/>
          </a:p>
          <a:p>
            <a:pPr eaLnBrk="1" hangingPunct="1">
              <a:lnSpc>
                <a:spcPct val="120000"/>
              </a:lnSpc>
              <a:buFontTx/>
              <a:buChar char="•"/>
              <a:defRPr/>
            </a:pPr>
            <a:r>
              <a:rPr lang="en-US" altLang="zh-CN" sz="3800" dirty="0" smtClean="0">
                <a:ea typeface="SimSun" pitchFamily="2" charset="-122"/>
              </a:rPr>
              <a:t>Letters and manuscripts by [name] may not be reproduced without the written permission of [name]. </a:t>
            </a:r>
            <a:endParaRPr lang="en-US" sz="3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2050" name="Picture 2" descr="https://encrypted-tbn3.gstatic.com/images?q=tbn:ANd9GcS_qab-e3q0LkRsh2Uqoc7qDkZcEGU72KVvgy8h78IC1xkJEYHTk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94" y="2362200"/>
            <a:ext cx="2281206" cy="284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53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1129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3052"/>
            <a:ext cx="9072594" cy="146954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Alternate Form Available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994" y="1828800"/>
            <a:ext cx="7539006" cy="1600200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sz="2800" b="0" dirty="0" smtClean="0"/>
              <a:t>This element is used when the repository possesses </a:t>
            </a:r>
            <a:r>
              <a:rPr lang="en-US" sz="2800" b="0" dirty="0" smtClean="0">
                <a:solidFill>
                  <a:srgbClr val="000000"/>
                </a:solidFill>
              </a:rPr>
              <a:t>both</a:t>
            </a:r>
            <a:r>
              <a:rPr lang="en-US" sz="2800" b="0" dirty="0" smtClean="0"/>
              <a:t> the original records and an additional copy of the records in a different physical format.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2994" y="3352800"/>
            <a:ext cx="4040188" cy="3200686"/>
          </a:xfrm>
        </p:spPr>
        <p:txBody>
          <a:bodyPr/>
          <a:lstStyle/>
          <a:p>
            <a:pPr>
              <a:buFontTx/>
              <a:buChar char="•"/>
              <a:defRPr/>
            </a:pPr>
            <a:r>
              <a:rPr lang="en-US" sz="2600" dirty="0" smtClean="0"/>
              <a:t>Also available on microfiche.</a:t>
            </a:r>
          </a:p>
          <a:p>
            <a:pPr>
              <a:buFontTx/>
              <a:buChar char="•"/>
              <a:defRPr/>
            </a:pPr>
            <a:r>
              <a:rPr lang="en-US" sz="2600" dirty="0" smtClean="0"/>
              <a:t>Minutes also available on microfilm.</a:t>
            </a:r>
          </a:p>
          <a:p>
            <a:pPr>
              <a:buFontTx/>
              <a:buChar char="•"/>
              <a:defRPr/>
            </a:pPr>
            <a:r>
              <a:rPr lang="en-US" sz="2600" dirty="0" smtClean="0"/>
              <a:t>Typewritten transcripts available in repository.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429000"/>
            <a:ext cx="25336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300D2C-DAD6-4891-A148-09E6451501DB}" type="slidenum">
              <a:rPr lang="en-US" altLang="en-US" smtClean="0"/>
              <a:pPr/>
              <a:t>54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968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3052"/>
            <a:ext cx="9072594" cy="154574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Location of Originals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600" dirty="0" smtClean="0"/>
              <a:t>This element is used </a:t>
            </a:r>
            <a:r>
              <a:rPr lang="en-US" sz="2600" b="1" dirty="0" smtClean="0"/>
              <a:t>only </a:t>
            </a:r>
            <a:r>
              <a:rPr lang="en-US" sz="2600" dirty="0" smtClean="0"/>
              <a:t>when the original records are not held by the repository.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600" dirty="0" smtClean="0"/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600" dirty="0" smtClean="0"/>
              <a:t>Originals at the University of Georgia, Hargrett Library, Athens, Ga.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endParaRPr lang="en-US" sz="2600" dirty="0" smtClean="0"/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600" dirty="0" smtClean="0"/>
              <a:t>Originals in possession of donor.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600" dirty="0" smtClean="0"/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600" dirty="0" smtClean="0"/>
              <a:t>Original diaries in possession of donor, 1989.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55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4825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3052"/>
            <a:ext cx="9072594" cy="139334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Bibliography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994" y="1887794"/>
            <a:ext cx="7386606" cy="1219200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sz="2800" b="0" dirty="0" smtClean="0"/>
              <a:t>This element contains information about publications by authors who have made major use of the materials described.  </a:t>
            </a:r>
          </a:p>
          <a:p>
            <a:endParaRPr lang="en-US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124200"/>
            <a:ext cx="2209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81400" y="3200400"/>
            <a:ext cx="5491195" cy="335463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Dolly Lunt Burge diary published in: </a:t>
            </a:r>
            <a:r>
              <a:rPr lang="en-US" i="1" dirty="0" smtClean="0"/>
              <a:t>A Woman's War-Time Journal</a:t>
            </a:r>
            <a:r>
              <a:rPr lang="en-US" dirty="0" smtClean="0"/>
              <a:t> / with introduction and notes by Julian Street. J.W. Burke Co., 1927.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300D2C-DAD6-4891-A148-09E6451501DB}" type="slidenum">
              <a:rPr lang="en-US" altLang="en-US" smtClean="0"/>
              <a:pPr/>
              <a:t>56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426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3052"/>
            <a:ext cx="9072594" cy="146954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Related Materials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76400"/>
            <a:ext cx="8001000" cy="4838735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600" dirty="0" smtClean="0"/>
              <a:t>This element contains the location of related materials held in </a:t>
            </a:r>
            <a:r>
              <a:rPr lang="en-US" sz="2600" b="1" dirty="0" smtClean="0"/>
              <a:t>other</a:t>
            </a:r>
            <a:r>
              <a:rPr lang="en-US" sz="2600" dirty="0" smtClean="0"/>
              <a:t> repositories and identifies specific collection which is related to the materials being described.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800" dirty="0" smtClean="0"/>
          </a:p>
          <a:p>
            <a:pPr>
              <a:buFontTx/>
              <a:buChar char="•"/>
              <a:defRPr/>
            </a:pPr>
            <a:r>
              <a:rPr lang="en-US" sz="2600" dirty="0" smtClean="0"/>
              <a:t>Margaret Mitchell papers, Hargrett Library, University of Georgia.</a:t>
            </a:r>
          </a:p>
          <a:p>
            <a:pPr>
              <a:buFontTx/>
              <a:buChar char="•"/>
              <a:defRPr/>
            </a:pPr>
            <a:endParaRPr lang="en-US" sz="800" dirty="0" smtClean="0"/>
          </a:p>
          <a:p>
            <a:pPr>
              <a:buFontTx/>
              <a:buChar char="•"/>
              <a:defRPr/>
            </a:pPr>
            <a:r>
              <a:rPr lang="en-US" sz="2600" dirty="0" smtClean="0"/>
              <a:t>John Kunkel Small collection, Smithsonian Institution, Washington, D.C. and Small family papers, New York Botanical Garden, New York, N.Y.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Tx/>
              <a:buChar char="•"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57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4636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3052"/>
            <a:ext cx="9072594" cy="1698147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Separated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effectLst/>
              </a:rPr>
              <a:t>Material </a:t>
            </a:r>
            <a:endParaRPr lang="en-US" sz="3600" b="1" dirty="0" smtClean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/>
              <a:t>This element identifies materials that are associated by provenance to the described materials that have been physically separated or removed.</a:t>
            </a:r>
          </a:p>
          <a:p>
            <a:pPr marL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2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Emory University also holds the private library of Ted Hughes.  These items have been cataloged individually.  Search for them using the heading Hughes, Ted, former </a:t>
            </a:r>
            <a:r>
              <a:rPr lang="en-US" sz="2600" dirty="0" smtClean="0"/>
              <a:t>owner.</a:t>
            </a:r>
          </a:p>
          <a:p>
            <a:pPr mar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Photographs contained in this collection have been transferred to the University Photographic Collection.</a:t>
            </a:r>
          </a:p>
          <a:p>
            <a:endParaRPr lang="en-US" sz="2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58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968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3052"/>
            <a:ext cx="9072594" cy="154574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Acquisition Information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600" dirty="0" smtClean="0"/>
              <a:t>Identifies the immediate source from which the described materials were acquired by the repository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600" dirty="0" smtClean="0"/>
          </a:p>
          <a:p>
            <a:pPr eaLnBrk="1" hangingPunct="1">
              <a:buFontTx/>
              <a:buChar char="•"/>
              <a:defRPr/>
            </a:pPr>
            <a:r>
              <a:rPr lang="en-US" sz="2600" dirty="0" smtClean="0"/>
              <a:t>Gift, 1967.</a:t>
            </a:r>
          </a:p>
          <a:p>
            <a:pPr eaLnBrk="1" hangingPunct="1">
              <a:buFontTx/>
              <a:buChar char="•"/>
              <a:defRPr/>
            </a:pPr>
            <a:r>
              <a:rPr lang="en-US" sz="2600" dirty="0" smtClean="0"/>
              <a:t>Purchase, 1998, with subsequent additions.</a:t>
            </a:r>
          </a:p>
          <a:p>
            <a:pPr eaLnBrk="1" hangingPunct="1">
              <a:buFontTx/>
              <a:buChar char="•"/>
              <a:defRPr/>
            </a:pPr>
            <a:r>
              <a:rPr lang="en-US" sz="2600" dirty="0" smtClean="0"/>
              <a:t>Loaned for microfilming, 1976.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59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100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3053"/>
            <a:ext cx="9072594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SAA Standards Portal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Standards </a:t>
            </a:r>
            <a:r>
              <a:rPr lang="en-US" sz="2400" dirty="0"/>
              <a:t>adopted by SAA</a:t>
            </a:r>
          </a:p>
          <a:p>
            <a:pPr marL="0" indent="0">
              <a:buNone/>
            </a:pPr>
            <a:r>
              <a:rPr lang="en-US" sz="2400" dirty="0"/>
              <a:t>Standards external to SAA</a:t>
            </a:r>
          </a:p>
          <a:p>
            <a:endParaRPr lang="en-US" sz="2400" dirty="0" smtClean="0"/>
          </a:p>
          <a:p>
            <a:r>
              <a:rPr lang="en-US" sz="2400" dirty="0" smtClean="0"/>
              <a:t>standards</a:t>
            </a:r>
          </a:p>
          <a:p>
            <a:r>
              <a:rPr lang="en-US" sz="2400" dirty="0" smtClean="0"/>
              <a:t>guidelines</a:t>
            </a:r>
          </a:p>
          <a:p>
            <a:r>
              <a:rPr lang="en-US" sz="2400" dirty="0" smtClean="0"/>
              <a:t>best </a:t>
            </a:r>
            <a:r>
              <a:rPr lang="en-US" sz="2400" dirty="0"/>
              <a:t>practice </a:t>
            </a:r>
            <a:r>
              <a:rPr lang="en-US" sz="2400" dirty="0" smtClean="0"/>
              <a:t>documents</a:t>
            </a:r>
          </a:p>
          <a:p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4572000"/>
            <a:ext cx="3598691" cy="154858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68528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3052"/>
            <a:ext cx="9072594" cy="139334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Custodial History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994" y="1905000"/>
            <a:ext cx="7691406" cy="1447800"/>
          </a:xfrm>
          <a:noFill/>
        </p:spPr>
        <p:txBody>
          <a:bodyPr/>
          <a:lstStyle/>
          <a:p>
            <a:r>
              <a:rPr lang="en-US" sz="2600" b="0" dirty="0" smtClean="0"/>
              <a:t>This element can be used to indicate any unusual conditions or developments in the history of the collection.</a:t>
            </a:r>
          </a:p>
          <a:p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429000"/>
            <a:ext cx="2985294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38600" y="3124200"/>
            <a:ext cx="5033995" cy="3430830"/>
          </a:xfrm>
        </p:spPr>
        <p:txBody>
          <a:bodyPr>
            <a:normAutofit/>
          </a:bodyPr>
          <a:lstStyle/>
          <a:p>
            <a:pPr>
              <a:buFontTx/>
              <a:buChar char="•"/>
              <a:defRPr/>
            </a:pPr>
            <a:r>
              <a:rPr lang="en-US" dirty="0" smtClean="0"/>
              <a:t>Originally received as part of the Raoul family papers.</a:t>
            </a:r>
          </a:p>
          <a:p>
            <a:pPr marL="0" indent="0">
              <a:buNone/>
              <a:defRPr/>
            </a:pPr>
            <a:endParaRPr lang="en-US" sz="1050" dirty="0" smtClean="0"/>
          </a:p>
          <a:p>
            <a:pPr>
              <a:buFontTx/>
              <a:buChar char="•"/>
              <a:defRPr/>
            </a:pPr>
            <a:r>
              <a:rPr lang="en-US" dirty="0" smtClean="0"/>
              <a:t>Originally collected by Nathan Brown, then purchased by James Kaplin at auction and donated to the Coastal Historical Society.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300D2C-DAD6-4891-A148-09E6451501DB}" type="slidenum">
              <a:rPr lang="en-US" altLang="en-US" smtClean="0"/>
              <a:pPr/>
              <a:t>60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058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3052"/>
            <a:ext cx="9072594" cy="154574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Citation Note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600" dirty="0" smtClean="0"/>
              <a:t>This element contains the format for the citation of the described materials that is preferred by the custodian of the record.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600" dirty="0" smtClean="0"/>
          </a:p>
          <a:p>
            <a:pPr eaLnBrk="1" hangingPunct="1">
              <a:buFontTx/>
              <a:buChar char="•"/>
              <a:defRPr/>
            </a:pPr>
            <a:r>
              <a:rPr lang="en-US" sz="2600" dirty="0" smtClean="0"/>
              <a:t>[identification of item], Frances F. Pauley papers, Manuscript, Archives, and Rare Book Library, Emory University</a:t>
            </a:r>
            <a:r>
              <a:rPr lang="en-US" sz="2600" i="1" dirty="0" smtClean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61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6632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accent3"/>
                </a:solidFill>
                <a:effectLst/>
              </a:rPr>
              <a:t>Collection Description</a:t>
            </a:r>
            <a:endParaRPr lang="en-US" sz="3600" dirty="0">
              <a:solidFill>
                <a:schemeClr val="accent3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75B32-417A-4B47-94FD-B35C1D6E6DF1}" type="slidenum">
              <a:rPr lang="en-US" altLang="en-US" smtClean="0"/>
              <a:pPr/>
              <a:t>62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34113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3052"/>
            <a:ext cx="9072594" cy="143405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Biographical or Historical Note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17110"/>
            <a:ext cx="4419600" cy="483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The Biographical/ Historical Note contains brief and concise biographical information about an individual or historical information about an organization, institution, or event that has been used as the creator. </a:t>
            </a:r>
          </a:p>
          <a:p>
            <a:endParaRPr lang="en-US" dirty="0"/>
          </a:p>
        </p:txBody>
      </p:sp>
      <p:pic>
        <p:nvPicPr>
          <p:cNvPr id="1741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981200"/>
            <a:ext cx="4038600" cy="293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B81BD-604C-4556-B2F7-86E5B6FF9B86}" type="slidenum">
              <a:rPr lang="en-US" altLang="en-US" smtClean="0"/>
              <a:pPr/>
              <a:t>63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087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3052"/>
            <a:ext cx="9072594" cy="146954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Biographical Note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600" dirty="0" smtClean="0"/>
              <a:t>full name, married name, pseudonyms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600" dirty="0" smtClean="0"/>
              <a:t>place and date of birth and death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600" dirty="0" smtClean="0"/>
              <a:t>formal education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600" dirty="0" smtClean="0"/>
              <a:t>place and length of residence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600" dirty="0" smtClean="0"/>
              <a:t>marriage and names of children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600" dirty="0" smtClean="0"/>
              <a:t>occupations or life work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600" dirty="0" smtClean="0"/>
              <a:t>significant accomplishments and achievements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600" dirty="0" smtClean="0"/>
              <a:t>important relationships with other people or organizations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600" dirty="0" smtClean="0"/>
              <a:t>family relationships, if multi-generational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64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4178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3052"/>
            <a:ext cx="9072594" cy="146954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Historical Note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600" dirty="0" smtClean="0"/>
              <a:t>the official name of the organization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600" dirty="0" smtClean="0"/>
              <a:t>organizational name changes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600" dirty="0" smtClean="0"/>
              <a:t>location of the organization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600" dirty="0" smtClean="0"/>
              <a:t>when it was established and dissolved (if applicable)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600" dirty="0" smtClean="0"/>
              <a:t>primary functions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600" dirty="0" smtClean="0"/>
              <a:t>names of the people involved with the organization (if significant)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600" dirty="0" smtClean="0"/>
              <a:t>divisions of the organization (if necessary)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65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4601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3052"/>
            <a:ext cx="9072594" cy="139334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Scope and Content Note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077200" cy="3352800"/>
          </a:xfrm>
          <a:noFill/>
        </p:spPr>
        <p:txBody>
          <a:bodyPr>
            <a:normAutofit fontScale="70000" lnSpcReduction="20000"/>
          </a:bodyPr>
          <a:lstStyle/>
          <a:p>
            <a:r>
              <a:rPr lang="en-US" sz="4000" b="0" dirty="0" smtClean="0"/>
              <a:t>The scope and content note summarizes, in narrative form, the contents of the entire collection.  </a:t>
            </a:r>
          </a:p>
          <a:p>
            <a:endParaRPr lang="en-US" sz="1400" b="0" dirty="0" smtClean="0"/>
          </a:p>
          <a:p>
            <a:r>
              <a:rPr lang="en-US" sz="4000" b="0" dirty="0" smtClean="0"/>
              <a:t>This note may include an introductory sentence followed by information on types of records, subjects covered, functions documented, major correspondents, and significant people, events, and places discussed.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43200" y="5105400"/>
            <a:ext cx="4040187" cy="8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300D2C-DAD6-4891-A148-09E6451501DB}" type="slidenum">
              <a:rPr lang="en-US" altLang="en-US" smtClean="0"/>
              <a:pPr/>
              <a:t>66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542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3052"/>
            <a:ext cx="9072594" cy="139334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Scope and Content Note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Char char="•"/>
              <a:defRPr/>
            </a:pPr>
            <a:r>
              <a:rPr lang="en-US" sz="2600" dirty="0" smtClean="0"/>
              <a:t>General introductory sentence</a:t>
            </a:r>
          </a:p>
          <a:p>
            <a:pPr eaLnBrk="1" hangingPunct="1">
              <a:buFontTx/>
              <a:buChar char="•"/>
              <a:defRPr/>
            </a:pPr>
            <a:r>
              <a:rPr lang="en-US" sz="2600" dirty="0" smtClean="0"/>
              <a:t>Types of records included</a:t>
            </a:r>
          </a:p>
          <a:p>
            <a:pPr eaLnBrk="1" hangingPunct="1">
              <a:buFontTx/>
              <a:buChar char="•"/>
              <a:defRPr/>
            </a:pPr>
            <a:r>
              <a:rPr lang="en-US" sz="2600" dirty="0" smtClean="0"/>
              <a:t>General content</a:t>
            </a:r>
          </a:p>
          <a:p>
            <a:pPr eaLnBrk="1" hangingPunct="1">
              <a:buFontTx/>
              <a:buChar char="•"/>
              <a:defRPr/>
            </a:pPr>
            <a:r>
              <a:rPr lang="en-US" sz="2600" dirty="0" smtClean="0"/>
              <a:t>More specific information regarding the contents of particular types of records, both strengths and weaknesses. </a:t>
            </a:r>
          </a:p>
          <a:p>
            <a:pPr eaLnBrk="1" hangingPunct="1">
              <a:buFontTx/>
              <a:buChar char="•"/>
              <a:defRPr/>
            </a:pPr>
            <a:r>
              <a:rPr lang="en-US" sz="2600" dirty="0" smtClean="0"/>
              <a:t>Cross references to other parts of the collection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67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2493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3052"/>
            <a:ext cx="9072594" cy="139334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Arrangement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994" y="2057400"/>
            <a:ext cx="7615206" cy="1219200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sz="2800" b="0" dirty="0" smtClean="0"/>
              <a:t>This element describes the manner in which a collection has been subdivided into smaller units such as a collection divided into series/subseries</a:t>
            </a:r>
            <a:r>
              <a:rPr lang="en-US" dirty="0" smtClean="0"/>
              <a:t>.  </a:t>
            </a:r>
          </a:p>
          <a:p>
            <a:endParaRPr lang="en-US" dirty="0"/>
          </a:p>
        </p:txBody>
      </p:sp>
      <p:pic>
        <p:nvPicPr>
          <p:cNvPr id="12296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95392"/>
            <a:ext cx="4038599" cy="2658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3276600"/>
            <a:ext cx="4419601" cy="2286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Organized into three series: </a:t>
            </a:r>
          </a:p>
          <a:p>
            <a:pPr>
              <a:buNone/>
            </a:pPr>
            <a:r>
              <a:rPr lang="en-US" dirty="0" smtClean="0"/>
              <a:t>(1) Writings by Dell, (2) Diaries, and (3) Correspondence.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Organized into three subseries: (1.1) Poems, (1.2) Prose, and (1.3) Scripts.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300D2C-DAD6-4891-A148-09E6451501DB}" type="slidenum">
              <a:rPr lang="en-US" altLang="en-US" smtClean="0"/>
              <a:pPr/>
              <a:t>68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0270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3052"/>
            <a:ext cx="9072594" cy="146954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Arrangement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994" y="1649035"/>
            <a:ext cx="7767606" cy="1066800"/>
          </a:xfrm>
          <a:noFill/>
        </p:spPr>
        <p:txBody>
          <a:bodyPr>
            <a:normAutofit fontScale="70000" lnSpcReduction="20000"/>
          </a:bodyPr>
          <a:lstStyle/>
          <a:p>
            <a:endParaRPr lang="en-US" sz="2800" b="0" dirty="0" smtClean="0">
              <a:cs typeface="Times New Roman" pitchFamily="18" charset="0"/>
            </a:endParaRPr>
          </a:p>
          <a:p>
            <a:r>
              <a:rPr lang="en-US" sz="3700" b="0" dirty="0" smtClean="0">
                <a:cs typeface="Times New Roman" pitchFamily="18" charset="0"/>
              </a:rPr>
              <a:t>Describes the pattern of arrangement within the collection being described</a:t>
            </a:r>
            <a:r>
              <a:rPr lang="en-US" sz="3400" b="0" dirty="0" smtClean="0"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42963" y="2812310"/>
            <a:ext cx="4040187" cy="328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820" y="2667000"/>
            <a:ext cx="4041775" cy="30480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  <a:buFontTx/>
              <a:buChar char="•"/>
              <a:defRPr/>
            </a:pPr>
            <a:r>
              <a:rPr lang="en-US" sz="2600" dirty="0" smtClean="0"/>
              <a:t>Arranged in chronological order.</a:t>
            </a:r>
          </a:p>
          <a:p>
            <a:pPr>
              <a:spcBef>
                <a:spcPct val="0"/>
              </a:spcBef>
              <a:buFontTx/>
              <a:buChar char="•"/>
              <a:defRPr/>
            </a:pPr>
            <a:endParaRPr lang="en-US" sz="2600" dirty="0" smtClean="0"/>
          </a:p>
          <a:p>
            <a:pPr>
              <a:spcBef>
                <a:spcPct val="0"/>
              </a:spcBef>
              <a:buFontTx/>
              <a:buChar char="•"/>
              <a:defRPr/>
            </a:pPr>
            <a:r>
              <a:rPr lang="en-US" sz="2600" dirty="0" smtClean="0"/>
              <a:t>Arranged in numerical order by case number.</a:t>
            </a:r>
          </a:p>
          <a:p>
            <a:pPr>
              <a:spcBef>
                <a:spcPct val="0"/>
              </a:spcBef>
              <a:buNone/>
              <a:defRPr/>
            </a:pPr>
            <a:endParaRPr lang="en-US" sz="2600" dirty="0" smtClean="0"/>
          </a:p>
          <a:p>
            <a:pPr>
              <a:spcBef>
                <a:spcPct val="0"/>
              </a:spcBef>
              <a:buFontTx/>
              <a:buChar char="•"/>
              <a:defRPr/>
            </a:pPr>
            <a:r>
              <a:rPr lang="en-US" sz="2600" dirty="0" smtClean="0"/>
              <a:t>Arranged alphabetically by military unit, and then chronologically.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6096000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Derangement and Description webcomic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300D2C-DAD6-4891-A148-09E6451501DB}" type="slidenum">
              <a:rPr lang="en-US" altLang="en-US" smtClean="0"/>
              <a:pPr/>
              <a:t>69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369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3053"/>
            <a:ext cx="9072594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Accessioning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/>
              <a:t>Legal transfer collections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/>
              <a:t>Manuscript numbers and Manuscript registers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/>
              <a:t>Accession records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/>
              <a:t>Collection file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/>
              <a:t>Shelf list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514600"/>
            <a:ext cx="4458890" cy="4076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B81BD-604C-4556-B2F7-86E5B6FF9B86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637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3052"/>
            <a:ext cx="9072594" cy="154574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Other Finding Aid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This element is used to describe any other finding aids to the materials being described.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buFontTx/>
              <a:buChar char="•"/>
              <a:defRPr/>
            </a:pPr>
            <a:r>
              <a:rPr lang="en-US" sz="2400" dirty="0" smtClean="0"/>
              <a:t>Name index to selected correspondents available.</a:t>
            </a:r>
          </a:p>
          <a:p>
            <a:pPr eaLnBrk="1" hangingPunct="1">
              <a:buFontTx/>
              <a:buChar char="•"/>
              <a:defRPr/>
            </a:pPr>
            <a:r>
              <a:rPr lang="en-US" sz="2400" dirty="0" smtClean="0"/>
              <a:t>Calendar of correspondence available in repository.</a:t>
            </a:r>
          </a:p>
          <a:p>
            <a:pPr eaLnBrk="1" hangingPunct="1">
              <a:buFontTx/>
              <a:buChar char="•"/>
              <a:defRPr/>
            </a:pPr>
            <a:r>
              <a:rPr lang="en-US" sz="2400" dirty="0" smtClean="0"/>
              <a:t>Finding aid: http://sage.library.emory.edu.</a:t>
            </a:r>
          </a:p>
          <a:p>
            <a:pPr eaLnBrk="1" hangingPunct="1">
              <a:buFontTx/>
              <a:buChar char="•"/>
              <a:defRPr/>
            </a:pPr>
            <a:endParaRPr lang="en-US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70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7614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accent3"/>
                </a:solidFill>
                <a:effectLst/>
              </a:rPr>
              <a:t> Exercise </a:t>
            </a:r>
            <a:r>
              <a:rPr lang="en-US" sz="3600" b="1" dirty="0">
                <a:solidFill>
                  <a:schemeClr val="accent3"/>
                </a:solidFill>
                <a:effectLst/>
              </a:rPr>
              <a:t>#2</a:t>
            </a:r>
            <a:endParaRPr lang="en-US" sz="3600" dirty="0">
              <a:solidFill>
                <a:schemeClr val="accent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Collection-level finding aid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75B32-417A-4B47-94FD-B35C1D6E6DF1}" type="slidenum">
              <a:rPr lang="en-US" altLang="en-US" smtClean="0"/>
              <a:pPr/>
              <a:t>71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932242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3053"/>
            <a:ext cx="9072594" cy="162194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Additions to Living Collections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>
          <a:xfrm>
            <a:off x="842994" y="2057400"/>
            <a:ext cx="8229600" cy="434564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600" dirty="0" smtClean="0"/>
              <a:t>For a small amount of material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000" b="1" dirty="0" smtClean="0"/>
              <a:t>	</a:t>
            </a:r>
            <a:r>
              <a:rPr lang="en-US" sz="1400" b="1" dirty="0" smtClean="0"/>
              <a:t>Box	Folder	Contents</a:t>
            </a:r>
            <a:endParaRPr lang="en-US" sz="14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/>
              <a:t>	7	10	Correspondence to Betty, 1944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i="1" dirty="0" smtClean="0"/>
              <a:t>	7	10a	Correspondence to Betty, 1945</a:t>
            </a:r>
            <a:endParaRPr lang="en-US" sz="20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/>
              <a:t>	7	11	Correspondence to Betty, February-September 1946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72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077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772400" cy="47244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600" dirty="0" smtClean="0"/>
              <a:t>For larger amounts of additional material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12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800" b="1" dirty="0" smtClean="0"/>
              <a:t>	</a:t>
            </a:r>
            <a:r>
              <a:rPr lang="en-US" sz="2400" b="1" dirty="0" smtClean="0"/>
              <a:t>Correspondence, 1940-1947</a:t>
            </a:r>
            <a:endParaRPr lang="en-US" sz="24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000" b="1" dirty="0" smtClean="0"/>
              <a:t>	</a:t>
            </a:r>
            <a:r>
              <a:rPr lang="en-US" sz="1400" b="1" dirty="0" smtClean="0"/>
              <a:t>Box	Folder	Contents</a:t>
            </a:r>
            <a:endParaRPr lang="en-US" sz="14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/>
              <a:t>	7	9	Correspondence to Betty, 1940-1943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/>
              <a:t>	7	10	Correspondence to Betty, 1944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/>
              <a:t>	7	11	Correspondence to Betty, February - September 			1945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i="1" dirty="0" smtClean="0"/>
              <a:t>	7a	1	Correspondence to Betty, October - December 1945</a:t>
            </a:r>
            <a:endParaRPr lang="en-US" sz="20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000" i="1" dirty="0" smtClean="0"/>
              <a:t>	7a	2	Correspondence to Betty, January - March 1946</a:t>
            </a:r>
            <a:endParaRPr lang="en-US" sz="20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000" i="1" dirty="0" smtClean="0"/>
              <a:t>	7a	3	Correspondence to Betty, April - June 1946</a:t>
            </a:r>
            <a:endParaRPr lang="en-US" sz="20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000" i="1" dirty="0" smtClean="0"/>
              <a:t>	7a	4	Correspondence to Betty, July - December 1946</a:t>
            </a:r>
            <a:endParaRPr lang="en-US" sz="2000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73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755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38862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000" b="1" dirty="0" smtClean="0"/>
              <a:t>	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2400" b="1" dirty="0" smtClean="0"/>
              <a:t>Correspondence, 1940-1947</a:t>
            </a:r>
          </a:p>
          <a:p>
            <a:pPr>
              <a:buFont typeface="Wingdings" pitchFamily="2" charset="2"/>
              <a:buNone/>
              <a:defRPr/>
            </a:pPr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1400" b="1" dirty="0" smtClean="0"/>
              <a:t>	Box	Folder	Contents</a:t>
            </a:r>
            <a:endParaRPr lang="en-US" sz="14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/>
              <a:t>	7	9	Correspondence to Betty, 1940-1943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/>
              <a:t>	7	10	Correspondence to Betty, 1944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/>
              <a:t>	7	11	Correspondence to Betty, February - September 1945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i="1" dirty="0" smtClean="0"/>
              <a:t>	21	1	Correspondence to Betty, October - December 1945</a:t>
            </a:r>
            <a:endParaRPr lang="en-US" sz="20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000" i="1" dirty="0" smtClean="0"/>
              <a:t>	21	2	Correspondence to Betty, January - March 1946</a:t>
            </a:r>
            <a:endParaRPr lang="en-US" sz="20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000" i="1" dirty="0" smtClean="0"/>
              <a:t>	21	3	Correspondence to Betty, April - June 1946</a:t>
            </a:r>
            <a:endParaRPr lang="en-US" sz="20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000" i="1" dirty="0" smtClean="0"/>
              <a:t>	21	4	Correspondence to Betty, July - December 1946</a:t>
            </a:r>
            <a:endParaRPr lang="en-US" sz="2000" dirty="0" smtClean="0"/>
          </a:p>
          <a:p>
            <a:pPr>
              <a:buFont typeface="Wingdings" pitchFamily="2" charset="2"/>
              <a:buNone/>
              <a:defRPr/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74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537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8458200" cy="4421846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400" b="1" dirty="0" smtClean="0"/>
              <a:t>Series 12	Additions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b="1" dirty="0" smtClean="0"/>
              <a:t>			Box 21-22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/>
              <a:t> 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400" b="1" dirty="0" smtClean="0"/>
              <a:t>	Box	Folder 	Contents</a:t>
            </a:r>
            <a:endParaRPr lang="en-US" sz="14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/>
              <a:t>	21		Unprocessed additions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/>
              <a:t>	22		Unprocessed additions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75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722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accent3"/>
                </a:solidFill>
                <a:effectLst/>
              </a:rPr>
              <a:t> Exercise </a:t>
            </a:r>
            <a:r>
              <a:rPr lang="en-US" sz="3600" b="1" dirty="0">
                <a:solidFill>
                  <a:schemeClr val="accent3"/>
                </a:solidFill>
                <a:effectLst/>
              </a:rPr>
              <a:t>#3</a:t>
            </a:r>
            <a:endParaRPr lang="en-US" sz="3600" dirty="0">
              <a:solidFill>
                <a:schemeClr val="accent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Series-level finding aid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75B32-417A-4B47-94FD-B35C1D6E6DF1}" type="slidenum">
              <a:rPr lang="en-US" altLang="en-US" smtClean="0"/>
              <a:pPr/>
              <a:t>76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143492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072594" cy="1371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Publishing Finding Aids: </a:t>
            </a:r>
            <a:b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</a:b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Paper-based in binders</a:t>
            </a:r>
            <a:endParaRPr lang="en-US" sz="3600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pic>
        <p:nvPicPr>
          <p:cNvPr id="69635" name="Content Placeholder 7" descr="fa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3097" y="2743200"/>
            <a:ext cx="5486400" cy="344963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77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093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592394"/>
            <a:ext cx="9072594" cy="13126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Publishing Finding Aids: </a:t>
            </a:r>
            <a:b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</a:b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HTML/PDFs</a:t>
            </a:r>
            <a:endParaRPr lang="en-US" sz="3600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pic>
        <p:nvPicPr>
          <p:cNvPr id="706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752600"/>
            <a:ext cx="5860484" cy="4838700"/>
          </a:xfr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78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391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609600"/>
            <a:ext cx="9072594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Publishing Finding Aids:</a:t>
            </a:r>
            <a:b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</a:b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NUCMC</a:t>
            </a:r>
            <a:endParaRPr lang="en-US" sz="3600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pic>
        <p:nvPicPr>
          <p:cNvPr id="716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15" y="2209800"/>
            <a:ext cx="7700963" cy="3990975"/>
          </a:xfr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79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497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93"/>
          <p:cNvSpPr>
            <a:spLocks noChangeArrowheads="1"/>
          </p:cNvSpPr>
          <p:nvPr/>
        </p:nvSpPr>
        <p:spPr bwMode="auto">
          <a:xfrm>
            <a:off x="3276600" y="381000"/>
            <a:ext cx="221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tabLst>
                <a:tab pos="1257300" algn="l"/>
              </a:tabLst>
            </a:pPr>
            <a:r>
              <a:rPr lang="en-US" sz="1800" dirty="0">
                <a:solidFill>
                  <a:srgbClr val="000000"/>
                </a:solidFill>
                <a:cs typeface="Times New Roman" pitchFamily="18" charset="0"/>
              </a:rPr>
              <a:t>Manuscript</a:t>
            </a:r>
            <a:r>
              <a:rPr lang="en-US" sz="18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cs typeface="Times New Roman" pitchFamily="18" charset="0"/>
              </a:rPr>
              <a:t>Register</a:t>
            </a:r>
            <a:endParaRPr lang="en-US" sz="1100" dirty="0"/>
          </a:p>
          <a:p>
            <a:pPr algn="ctr">
              <a:tabLst>
                <a:tab pos="1257300" algn="l"/>
              </a:tabLst>
            </a:pPr>
            <a:endParaRPr lang="en-US" sz="1800" dirty="0">
              <a:latin typeface="Arial" charset="0"/>
            </a:endParaRPr>
          </a:p>
        </p:txBody>
      </p:sp>
      <p:graphicFrame>
        <p:nvGraphicFramePr>
          <p:cNvPr id="228646" name="Group 294"/>
          <p:cNvGraphicFramePr>
            <a:graphicFrameLocks noGrp="1"/>
          </p:cNvGraphicFramePr>
          <p:nvPr>
            <p:extLst/>
          </p:nvPr>
        </p:nvGraphicFramePr>
        <p:xfrm>
          <a:off x="457200" y="1219200"/>
          <a:ext cx="8297863" cy="5152708"/>
        </p:xfrm>
        <a:graphic>
          <a:graphicData uri="http://schemas.openxmlformats.org/drawingml/2006/table">
            <a:tbl>
              <a:tblPr/>
              <a:tblGrid>
                <a:gridCol w="925513"/>
                <a:gridCol w="3638550"/>
                <a:gridCol w="373380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MSS Number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Origination (creator)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Title Statement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Candler, Asa Griggs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Asa Griggs Candler papers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Candler, Warren A. (Warren Akin), 1857-1941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Warren A. Candler papers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Candler, Charles Howard, 1878-1957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Charles Howard Candler papers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Candler family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Candler family collection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Harris, Joel Chandler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Joel Chandler Harris papers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Harris, Julian LaRose, 1874-1963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Julian LaRose Harris papers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Harrold Brothers (Firm : Americus, Ga.)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Harrold Brothers records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Herty, Charles H. (Charles Holmes), 1867-1938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Charles H. Herty papers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Palmer, Charles F. (Charles Forrest), 1892-1973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Charles F. Palmer papers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2390775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Woodruff, Robert Winship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Robert Winship Woodruff papers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Allen, Young John, 1836-1907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Young John Allen papers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Ash, John H., d. 1918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John H. Ash papers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Barnsley, Godfrey, 1805-1873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Godfrey Barnsley family papers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Beauregard, G. T. (Gustave Toutant), 1818-1893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G.T. Beauregard papers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Great Britain. Consulate (Savannah, Ga.)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Great Britain, Consulate (Savannah, Ga.) papers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Brown, Joseph E. (Joseph Emerson), 1821-1894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Joseph E. Brown papers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Charleston Harbor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Charleston Harbor documents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73" name="Rectangle 372"/>
          <p:cNvSpPr>
            <a:spLocks noChangeArrowheads="1"/>
          </p:cNvSpPr>
          <p:nvPr/>
        </p:nvSpPr>
        <p:spPr bwMode="auto">
          <a:xfrm>
            <a:off x="0" y="6129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 sz="1800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68CE43-F79D-48B5-AB0B-D39D46177D1E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538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766946"/>
            <a:ext cx="8996394" cy="1143000"/>
          </a:xfrm>
        </p:spPr>
        <p:txBody>
          <a:bodyPr>
            <a:normAutofit/>
          </a:bodyPr>
          <a:lstStyle/>
          <a:p>
            <a:pPr lvl="0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Publishing Finding Aids: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/>
            </a:r>
            <a:b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</a:b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Content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</a:rPr>
              <a:t>Management Systems for Archives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2100446"/>
            <a:ext cx="4322164" cy="140475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348" y="3886200"/>
            <a:ext cx="3027895" cy="11289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648200"/>
            <a:ext cx="2433606" cy="131971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80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908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Publishing Finding Aids:</a:t>
            </a:r>
            <a:b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</a:b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ArchiveGrid</a:t>
            </a:r>
            <a:endParaRPr lang="en-US" sz="3600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pic>
        <p:nvPicPr>
          <p:cNvPr id="747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2994" y="1905000"/>
            <a:ext cx="7157036" cy="4742773"/>
          </a:xfr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81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597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2" y="457200"/>
            <a:ext cx="9072594" cy="1295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Getting Feedback: </a:t>
            </a:r>
            <a:b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</a:b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Visiting researchers</a:t>
            </a:r>
            <a:endParaRPr lang="en-US" sz="3600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pic>
        <p:nvPicPr>
          <p:cNvPr id="75779" name="Content Placeholder 4" descr="findingaidfor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56851" y="838200"/>
            <a:ext cx="4240973" cy="5715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77" y="3048000"/>
            <a:ext cx="3774897" cy="2438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82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208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Oval 6"/>
          <p:cNvSpPr>
            <a:spLocks noChangeArrowheads="1"/>
          </p:cNvSpPr>
          <p:nvPr/>
        </p:nvSpPr>
        <p:spPr bwMode="auto">
          <a:xfrm>
            <a:off x="1371600" y="5029200"/>
            <a:ext cx="1600200" cy="533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35" y="495000"/>
            <a:ext cx="9072594" cy="1333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Getting feedback:  </a:t>
            </a:r>
            <a:b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</a:b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Remote researchers</a:t>
            </a:r>
            <a:endParaRPr lang="en-US" sz="3600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pic>
        <p:nvPicPr>
          <p:cNvPr id="7680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2963" y="1752301"/>
            <a:ext cx="7894677" cy="4572300"/>
          </a:xfrm>
          <a:noFill/>
          <a:ln>
            <a:solidFill>
              <a:srgbClr val="C00000"/>
            </a:solidFill>
          </a:ln>
        </p:spPr>
      </p:pic>
      <p:cxnSp>
        <p:nvCxnSpPr>
          <p:cNvPr id="76805" name="Straight Arrow Connector 5"/>
          <p:cNvCxnSpPr>
            <a:cxnSpLocks noChangeShapeType="1"/>
          </p:cNvCxnSpPr>
          <p:nvPr/>
        </p:nvCxnSpPr>
        <p:spPr bwMode="auto">
          <a:xfrm>
            <a:off x="1181100" y="5029200"/>
            <a:ext cx="228600" cy="76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6806" name="Oval 8"/>
          <p:cNvSpPr>
            <a:spLocks noChangeArrowheads="1"/>
          </p:cNvSpPr>
          <p:nvPr/>
        </p:nvSpPr>
        <p:spPr bwMode="auto">
          <a:xfrm>
            <a:off x="990600" y="4953000"/>
            <a:ext cx="1524000" cy="685800"/>
          </a:xfrm>
          <a:prstGeom prst="ellips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83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722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3052"/>
            <a:ext cx="9072594" cy="146954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Reappraisal and deaccessioning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191000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To </a:t>
            </a:r>
            <a:r>
              <a:rPr lang="en-US" sz="2400" dirty="0"/>
              <a:t>make split collections whole</a:t>
            </a:r>
          </a:p>
          <a:p>
            <a:pPr lvl="0"/>
            <a:r>
              <a:rPr lang="en-US" sz="2400" dirty="0"/>
              <a:t>To correct faulty appraisal at the time of acquisition</a:t>
            </a:r>
          </a:p>
          <a:p>
            <a:pPr lvl="0"/>
            <a:r>
              <a:rPr lang="en-US" sz="2400" dirty="0"/>
              <a:t>To comply with law (replevin)</a:t>
            </a:r>
          </a:p>
          <a:p>
            <a:pPr lvl="0"/>
            <a:r>
              <a:rPr lang="en-US" sz="2400" dirty="0"/>
              <a:t>To assess collecting strengths and collecting focus</a:t>
            </a:r>
          </a:p>
          <a:p>
            <a:pPr lvl="0"/>
            <a:r>
              <a:rPr lang="en-US" sz="2400" dirty="0"/>
              <a:t>To implement a change in a repository's mission</a:t>
            </a:r>
          </a:p>
          <a:p>
            <a:pPr lvl="0"/>
            <a:r>
              <a:rPr lang="en-US" sz="2400" dirty="0"/>
              <a:t>To better balance research potential of collections with the necessary allocation of resources for their care and preservation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84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177402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3052"/>
            <a:ext cx="9072594" cy="162194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Reappraisal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effectLst/>
              </a:rPr>
              <a:t>and deaccessioning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600" dirty="0" smtClean="0"/>
              <a:t>process should be systematic</a:t>
            </a:r>
            <a:endParaRPr lang="en-US" sz="26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600" dirty="0" smtClean="0"/>
              <a:t>process </a:t>
            </a:r>
            <a:r>
              <a:rPr lang="en-US" sz="2600" dirty="0"/>
              <a:t>should be </a:t>
            </a:r>
            <a:r>
              <a:rPr lang="en-US" sz="2600" dirty="0" smtClean="0"/>
              <a:t>transparent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/>
              <a:t>p</a:t>
            </a:r>
            <a:r>
              <a:rPr lang="en-US" sz="2600" dirty="0" smtClean="0"/>
              <a:t>rocess should be thoroughly </a:t>
            </a:r>
            <a:r>
              <a:rPr lang="en-US" sz="2600" dirty="0"/>
              <a:t>documented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600" dirty="0" smtClean="0"/>
              <a:t>implemented </a:t>
            </a:r>
            <a:r>
              <a:rPr lang="en-US" sz="2600" dirty="0"/>
              <a:t>across the full range of an institution's holdings or applied only to individual collections </a:t>
            </a:r>
            <a:endParaRPr lang="en-US" sz="2600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600" dirty="0" smtClean="0"/>
              <a:t>applicable </a:t>
            </a:r>
            <a:r>
              <a:rPr lang="en-US" sz="2600" dirty="0"/>
              <a:t>to an entire collection or a portion of a </a:t>
            </a:r>
            <a:r>
              <a:rPr lang="en-US" sz="2600" dirty="0" smtClean="0"/>
              <a:t>collection</a:t>
            </a:r>
            <a:endParaRPr lang="en-US" sz="26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600" dirty="0"/>
              <a:t>t</a:t>
            </a:r>
            <a:r>
              <a:rPr lang="en-US" sz="2600" dirty="0" smtClean="0"/>
              <a:t>here are legal </a:t>
            </a:r>
            <a:r>
              <a:rPr lang="en-US" sz="2600" dirty="0"/>
              <a:t>and ethical </a:t>
            </a:r>
            <a:r>
              <a:rPr lang="en-US" sz="2600" dirty="0" smtClean="0"/>
              <a:t>considerations</a:t>
            </a:r>
            <a:endParaRPr lang="en-US" sz="26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600" dirty="0"/>
              <a:t>p</a:t>
            </a:r>
            <a:r>
              <a:rPr lang="en-US" sz="2600" dirty="0" smtClean="0"/>
              <a:t>lan </a:t>
            </a:r>
            <a:r>
              <a:rPr lang="en-US" sz="2600" dirty="0"/>
              <a:t>for the </a:t>
            </a:r>
            <a:r>
              <a:rPr lang="en-US" sz="2600" dirty="0" smtClean="0"/>
              <a:t>future now</a:t>
            </a:r>
            <a:endParaRPr lang="en-US" sz="2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85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453179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3053"/>
            <a:ext cx="9072594" cy="152890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Administration of Processing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994" y="1811961"/>
            <a:ext cx="8229600" cy="4838735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Procedure manuals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Accession reports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Yearly processing action plans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Processing reports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Collection use statistics   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2" descr="Image result for images statist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0" name="Picture 6" descr="http://www.stats.otago.ac.nz/web2016/_images/Statistic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32299" y="3048000"/>
            <a:ext cx="4062627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86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518431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3052"/>
            <a:ext cx="9072594" cy="131714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Questions?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cdn.toysrus.com.au/www/732/files/84894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97690"/>
            <a:ext cx="4676775" cy="467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E4A2-1ACD-40C6-AFBD-4955EC3D88B9}" type="slidenum">
              <a:rPr lang="en-US" altLang="en-US" smtClean="0"/>
              <a:pPr/>
              <a:t>87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98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3581400" y="657225"/>
            <a:ext cx="20256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en-US" sz="1800" dirty="0">
                <a:solidFill>
                  <a:srgbClr val="000000"/>
                </a:solidFill>
                <a:cs typeface="Times New Roman" pitchFamily="18" charset="0"/>
              </a:rPr>
              <a:t>Accession Record</a:t>
            </a:r>
            <a:endParaRPr lang="en-US" sz="1800" dirty="0">
              <a:solidFill>
                <a:srgbClr val="000000"/>
              </a:solidFill>
            </a:endParaRPr>
          </a:p>
          <a:p>
            <a:pPr algn="ctr"/>
            <a:endParaRPr lang="en-US" sz="1200" dirty="0">
              <a:solidFill>
                <a:srgbClr val="000000"/>
              </a:solidFill>
            </a:endParaRPr>
          </a:p>
        </p:txBody>
      </p:sp>
      <p:graphicFrame>
        <p:nvGraphicFramePr>
          <p:cNvPr id="231429" name="Group 5"/>
          <p:cNvGraphicFramePr>
            <a:graphicFrameLocks noGrp="1"/>
          </p:cNvGraphicFramePr>
          <p:nvPr>
            <p:extLst/>
          </p:nvPr>
        </p:nvGraphicFramePr>
        <p:xfrm>
          <a:off x="1738313" y="1554163"/>
          <a:ext cx="5668962" cy="4392936"/>
        </p:xfrm>
        <a:graphic>
          <a:graphicData uri="http://schemas.openxmlformats.org/drawingml/2006/table">
            <a:tbl>
              <a:tblPr/>
              <a:tblGrid>
                <a:gridCol w="3154362"/>
                <a:gridCol w="251460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Accession No.:  2015-07-04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Accession Date:  7/9/2015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3200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Origination:  Larkin, John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3200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Title Statement:  John Larkin scrapbook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Collection Type:  Manuscript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Manuscript No:  858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Date Received:  7/9/2015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Received by:  Randall Burkett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3200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Receipt type:  Purchase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3200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Restrictions:  None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3200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Source of Acquisition:  McCord, David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Address of Source:  2222 Two Street,</a:t>
                      </a:r>
                      <a:b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Atlanta, GA  30322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Phone:  222-222-2222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3200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Provenance:  Collection was purchased from dealer, provenance unknown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3200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Extent:  1 volume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3200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Location:  xxx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3200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Description:  Scrapbook containing newspapers clippings, broadsides, and other ephemera relating to African American vaudeville performer and screen actor, John Larkin from ca. 1914-1932.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Acknowledged by:  Terry Eggplant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Date:  7/11/2015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68CE43-F79D-48B5-AB0B-D39D46177D1E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387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</TotalTime>
  <Words>3051</Words>
  <Application>Microsoft Office PowerPoint</Application>
  <PresentationFormat>On-screen Show (4:3)</PresentationFormat>
  <Paragraphs>756</Paragraphs>
  <Slides>87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5" baseType="lpstr">
      <vt:lpstr>SimSun</vt:lpstr>
      <vt:lpstr>Arial</vt:lpstr>
      <vt:lpstr>Arial Black</vt:lpstr>
      <vt:lpstr>Calibri</vt:lpstr>
      <vt:lpstr>Symbol</vt:lpstr>
      <vt:lpstr>Times New Roman</vt:lpstr>
      <vt:lpstr>Wingdings</vt:lpstr>
      <vt:lpstr>Pixel</vt:lpstr>
      <vt:lpstr> Arrangement and Description: Fundamentals </vt:lpstr>
      <vt:lpstr>  Descriptive Standards</vt:lpstr>
      <vt:lpstr>  Descriptive Standards</vt:lpstr>
      <vt:lpstr>  Descriptive Standards</vt:lpstr>
      <vt:lpstr>  Descriptive Standards</vt:lpstr>
      <vt:lpstr>  SAA Standards Portal</vt:lpstr>
      <vt:lpstr>  Accessioning</vt:lpstr>
      <vt:lpstr>PowerPoint Presentation</vt:lpstr>
      <vt:lpstr>PowerPoint Presentation</vt:lpstr>
      <vt:lpstr>PowerPoint Presentation</vt:lpstr>
      <vt:lpstr>DACS Guiding Principles</vt:lpstr>
      <vt:lpstr>DACS Guiding Principles</vt:lpstr>
      <vt:lpstr>DACS Guiding Principles</vt:lpstr>
      <vt:lpstr>DACS Guiding Principles</vt:lpstr>
      <vt:lpstr>DACS Guiding Principles</vt:lpstr>
      <vt:lpstr>  Anatomy of a Finding Aid</vt:lpstr>
      <vt:lpstr>  Descriptive Summary </vt:lpstr>
      <vt:lpstr>  Administrative Information </vt:lpstr>
      <vt:lpstr>  Collection Description </vt:lpstr>
      <vt:lpstr>   Container List /   Description of Series </vt:lpstr>
      <vt:lpstr>  Selected Finding Aid Elements</vt:lpstr>
      <vt:lpstr>  Descriptive Summary</vt:lpstr>
      <vt:lpstr>  Origination (Creator)</vt:lpstr>
      <vt:lpstr>  Origination - Personal name</vt:lpstr>
      <vt:lpstr>  Personal name examples</vt:lpstr>
      <vt:lpstr>  Origination - Corporate name</vt:lpstr>
      <vt:lpstr>  Corporate name examples</vt:lpstr>
      <vt:lpstr>  Origination - Meeting name</vt:lpstr>
      <vt:lpstr>  Origination (creator)</vt:lpstr>
      <vt:lpstr>  Guidelines for multiple origination</vt:lpstr>
      <vt:lpstr>  Title statement</vt:lpstr>
      <vt:lpstr>  Title statement examples</vt:lpstr>
      <vt:lpstr>  Descriptive title statements</vt:lpstr>
      <vt:lpstr>  Origination (Creator) vs. Title:   Enter origination under personal name</vt:lpstr>
      <vt:lpstr>  Origination (Creator) vs. Title:   Enter origination under personal name</vt:lpstr>
      <vt:lpstr>  Origination (Creator) vs. Title:   Enter origination under personal name</vt:lpstr>
      <vt:lpstr>  Origination (Creator) vs. Title:   Enter origination under personal name</vt:lpstr>
      <vt:lpstr>  Origination (Creator) vs. Title:   Enter origination under personal name</vt:lpstr>
      <vt:lpstr>  Origination (Creator) vs. Title:   Enter origination under a corporate name</vt:lpstr>
      <vt:lpstr>  Origination (Creator) vs. Title:   No origination - Enter under title statement</vt:lpstr>
      <vt:lpstr>  Origination (Creator) vs. Title:    No origination - Enter under title statement</vt:lpstr>
      <vt:lpstr>  Origination (Creator) vs. Title:    No origination - Enter under title statement</vt:lpstr>
      <vt:lpstr>     Exercise #1</vt:lpstr>
      <vt:lpstr>  Dates and date spans</vt:lpstr>
      <vt:lpstr>  Dates and date spans</vt:lpstr>
      <vt:lpstr>  Physical description</vt:lpstr>
      <vt:lpstr>  Physical description examples</vt:lpstr>
      <vt:lpstr>  Language</vt:lpstr>
      <vt:lpstr>  Conditions Governing Access</vt:lpstr>
      <vt:lpstr>  Conditions Governing Access</vt:lpstr>
      <vt:lpstr>Administrative Information</vt:lpstr>
      <vt:lpstr>  Conditions Governing Access</vt:lpstr>
      <vt:lpstr>  Conditions Governing Use</vt:lpstr>
      <vt:lpstr>  Alternate Form Available</vt:lpstr>
      <vt:lpstr>  Location of Originals</vt:lpstr>
      <vt:lpstr>  Bibliography</vt:lpstr>
      <vt:lpstr>  Related Materials</vt:lpstr>
      <vt:lpstr>  Separated Material </vt:lpstr>
      <vt:lpstr>  Acquisition Information</vt:lpstr>
      <vt:lpstr>  Custodial History</vt:lpstr>
      <vt:lpstr>  Citation Note</vt:lpstr>
      <vt:lpstr>Collection Description</vt:lpstr>
      <vt:lpstr>  Biographical or Historical Note</vt:lpstr>
      <vt:lpstr>  Biographical Note</vt:lpstr>
      <vt:lpstr>  Historical Note</vt:lpstr>
      <vt:lpstr>  Scope and Content Note</vt:lpstr>
      <vt:lpstr>  Scope and Content Note</vt:lpstr>
      <vt:lpstr>  Arrangement</vt:lpstr>
      <vt:lpstr>  Arrangement</vt:lpstr>
      <vt:lpstr>  Other Finding Aid</vt:lpstr>
      <vt:lpstr> Exercise #2</vt:lpstr>
      <vt:lpstr>  Additions to Living Collections</vt:lpstr>
      <vt:lpstr>PowerPoint Presentation</vt:lpstr>
      <vt:lpstr>PowerPoint Presentation</vt:lpstr>
      <vt:lpstr>PowerPoint Presentation</vt:lpstr>
      <vt:lpstr> Exercise #3</vt:lpstr>
      <vt:lpstr>  Publishing Finding Aids:    Paper-based in binders</vt:lpstr>
      <vt:lpstr>  Publishing Finding Aids:    HTML/PDFs</vt:lpstr>
      <vt:lpstr>Publishing Finding Aids: NUCMC</vt:lpstr>
      <vt:lpstr>  Publishing Finding Aids:   Content Management Systems for Archives</vt:lpstr>
      <vt:lpstr>Publishing Finding Aids: ArchiveGrid</vt:lpstr>
      <vt:lpstr>  Getting Feedback:    Visiting researchers</vt:lpstr>
      <vt:lpstr>  Getting feedback:     Remote researchers</vt:lpstr>
      <vt:lpstr>  Reappraisal and deaccessioning</vt:lpstr>
      <vt:lpstr>  Reappraisal and deaccessioning</vt:lpstr>
      <vt:lpstr>  Administration of Processing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SAA</dc:creator>
  <cp:lastModifiedBy>Brianne Downing</cp:lastModifiedBy>
  <cp:revision>55</cp:revision>
  <cp:lastPrinted>2016-05-17T19:39:49Z</cp:lastPrinted>
  <dcterms:created xsi:type="dcterms:W3CDTF">2009-02-09T20:59:29Z</dcterms:created>
  <dcterms:modified xsi:type="dcterms:W3CDTF">2016-05-17T19:39:55Z</dcterms:modified>
</cp:coreProperties>
</file>